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6" roundtripDataSignature="AMtx7mhcUxOk3dPU7djcL0d3RwF67T44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FDF74E-B80C-4293-AC8B-DBBCC56CDE08}">
  <a:tblStyle styleId="{46FDF74E-B80C-4293-AC8B-DBBCC56CDE0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6" name="Google Shape;11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9"/>
          <p:cNvSpPr/>
          <p:nvPr>
            <p:ph idx="2" type="pic"/>
          </p:nvPr>
        </p:nvSpPr>
        <p:spPr>
          <a:xfrm>
            <a:off x="1792288" y="612775"/>
            <a:ext cx="5486400" cy="4114800"/>
          </a:xfrm>
          <a:prstGeom prst="rect">
            <a:avLst/>
          </a:prstGeom>
          <a:noFill/>
          <a:ln>
            <a:noFill/>
          </a:ln>
        </p:spPr>
      </p:sp>
      <p:sp>
        <p:nvSpPr>
          <p:cNvPr id="68" name="Google Shape;68;p3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22.png"/><Relationship Id="rId7" Type="http://schemas.openxmlformats.org/officeDocument/2006/relationships/image" Target="../media/image35.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image" Target="../media/image9.png"/><Relationship Id="rId12" Type="http://schemas.openxmlformats.org/officeDocument/2006/relationships/image" Target="../media/image18.png"/><Relationship Id="rId9"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Big Data and Modern Database Systems</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Dr.U.K.SRIDEVI</a:t>
            </a:r>
            <a:endParaRPr/>
          </a:p>
          <a:p>
            <a:pPr indent="0" lvl="0" marL="0" rtl="0" algn="ctr">
              <a:spcBef>
                <a:spcPts val="640"/>
              </a:spcBef>
              <a:spcAft>
                <a:spcPts val="0"/>
              </a:spcAft>
              <a:buClr>
                <a:srgbClr val="888888"/>
              </a:buClr>
              <a:buSzPts val="3200"/>
              <a:buNone/>
            </a:pPr>
            <a:r>
              <a:rPr lang="en-US"/>
              <a:t>Department of Applied Mathematics and Computational Sciences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81" name="Google Shape;18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82" name="Google Shape;182;p10"/>
          <p:cNvPicPr preferRelativeResize="0"/>
          <p:nvPr/>
        </p:nvPicPr>
        <p:blipFill rotWithShape="1">
          <a:blip r:embed="rId3">
            <a:alphaModFix/>
          </a:blip>
          <a:srcRect b="0" l="0" r="0" t="0"/>
          <a:stretch/>
        </p:blipFill>
        <p:spPr>
          <a:xfrm>
            <a:off x="285751" y="76200"/>
            <a:ext cx="8553449" cy="6705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What’s driving Big Data</a:t>
            </a:r>
            <a:endParaRPr/>
          </a:p>
        </p:txBody>
      </p:sp>
      <p:pic>
        <p:nvPicPr>
          <p:cNvPr id="188" name="Google Shape;188;p11"/>
          <p:cNvPicPr preferRelativeResize="0"/>
          <p:nvPr/>
        </p:nvPicPr>
        <p:blipFill rotWithShape="1">
          <a:blip r:embed="rId3">
            <a:alphaModFix/>
          </a:blip>
          <a:srcRect b="0" l="0" r="0" t="0"/>
          <a:stretch/>
        </p:blipFill>
        <p:spPr>
          <a:xfrm>
            <a:off x="-40968" y="1945773"/>
            <a:ext cx="5170209" cy="3864239"/>
          </a:xfrm>
          <a:prstGeom prst="rect">
            <a:avLst/>
          </a:prstGeom>
          <a:noFill/>
          <a:ln>
            <a:noFill/>
          </a:ln>
        </p:spPr>
      </p:pic>
      <p:grpSp>
        <p:nvGrpSpPr>
          <p:cNvPr id="189" name="Google Shape;189;p11"/>
          <p:cNvGrpSpPr/>
          <p:nvPr/>
        </p:nvGrpSpPr>
        <p:grpSpPr>
          <a:xfrm>
            <a:off x="2206987" y="4191949"/>
            <a:ext cx="6692952" cy="1200329"/>
            <a:chOff x="2206987" y="4191949"/>
            <a:chExt cx="6692952" cy="1200329"/>
          </a:xfrm>
        </p:grpSpPr>
        <p:cxnSp>
          <p:nvCxnSpPr>
            <p:cNvPr id="190" name="Google Shape;190;p11"/>
            <p:cNvCxnSpPr/>
            <p:nvPr/>
          </p:nvCxnSpPr>
          <p:spPr>
            <a:xfrm rot="10800000">
              <a:off x="2206987" y="4451385"/>
              <a:ext cx="318686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91" name="Google Shape;191;p11"/>
            <p:cNvSpPr txBox="1"/>
            <p:nvPr/>
          </p:nvSpPr>
          <p:spPr>
            <a:xfrm>
              <a:off x="5393851" y="4191949"/>
              <a:ext cx="3506088" cy="1200329"/>
            </a:xfrm>
            <a:prstGeom prst="rect">
              <a:avLst/>
            </a:prstGeom>
            <a:solidFill>
              <a:srgbClr val="E5DFEC"/>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Ad-hoc querying and reporting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Data mining techniques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Structured data, typical sources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Small to mid-size datasets</a:t>
              </a:r>
              <a:endParaRPr/>
            </a:p>
          </p:txBody>
        </p:sp>
      </p:grpSp>
      <p:grpSp>
        <p:nvGrpSpPr>
          <p:cNvPr id="192" name="Google Shape;192;p11"/>
          <p:cNvGrpSpPr/>
          <p:nvPr/>
        </p:nvGrpSpPr>
        <p:grpSpPr>
          <a:xfrm>
            <a:off x="2034655" y="1960356"/>
            <a:ext cx="6530418" cy="1477328"/>
            <a:chOff x="2034655" y="1960356"/>
            <a:chExt cx="6530418" cy="1477328"/>
          </a:xfrm>
        </p:grpSpPr>
        <p:sp>
          <p:nvSpPr>
            <p:cNvPr id="193" name="Google Shape;193;p11"/>
            <p:cNvSpPr txBox="1"/>
            <p:nvPr/>
          </p:nvSpPr>
          <p:spPr>
            <a:xfrm>
              <a:off x="4508441" y="1960356"/>
              <a:ext cx="4056632" cy="1477328"/>
            </a:xfrm>
            <a:prstGeom prst="rect">
              <a:avLst/>
            </a:prstGeom>
            <a:solidFill>
              <a:srgbClr val="E5DFEC"/>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Optimizations and predictive analytics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Complex statistical analysis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All types of data, and many sources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Very large datasets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More of a real-time </a:t>
              </a:r>
              <a:endParaRPr/>
            </a:p>
          </p:txBody>
        </p:sp>
        <p:cxnSp>
          <p:nvCxnSpPr>
            <p:cNvPr id="194" name="Google Shape;194;p11"/>
            <p:cNvCxnSpPr/>
            <p:nvPr/>
          </p:nvCxnSpPr>
          <p:spPr>
            <a:xfrm flipH="1">
              <a:off x="2034655" y="2553402"/>
              <a:ext cx="2473786" cy="477909"/>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grpSp>
      <p:sp>
        <p:nvSpPr>
          <p:cNvPr id="195" name="Google Shape;195;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en-US" sz="4000"/>
              <a:t>Challenges in Handling Big Data</a:t>
            </a:r>
            <a:endParaRPr/>
          </a:p>
        </p:txBody>
      </p:sp>
      <p:pic>
        <p:nvPicPr>
          <p:cNvPr id="201" name="Google Shape;201;p12"/>
          <p:cNvPicPr preferRelativeResize="0"/>
          <p:nvPr/>
        </p:nvPicPr>
        <p:blipFill rotWithShape="1">
          <a:blip r:embed="rId3">
            <a:alphaModFix/>
          </a:blip>
          <a:srcRect b="0" l="0" r="0" t="0"/>
          <a:stretch/>
        </p:blipFill>
        <p:spPr>
          <a:xfrm>
            <a:off x="1339286" y="1792399"/>
            <a:ext cx="6803221" cy="2528350"/>
          </a:xfrm>
          <a:prstGeom prst="rect">
            <a:avLst/>
          </a:prstGeom>
          <a:noFill/>
          <a:ln>
            <a:noFill/>
          </a:ln>
        </p:spPr>
      </p:pic>
      <p:sp>
        <p:nvSpPr>
          <p:cNvPr id="202" name="Google Shape;202;p12"/>
          <p:cNvSpPr txBox="1"/>
          <p:nvPr>
            <p:ph idx="1" type="body"/>
          </p:nvPr>
        </p:nvSpPr>
        <p:spPr>
          <a:xfrm>
            <a:off x="520287" y="4531379"/>
            <a:ext cx="7345363" cy="165298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800000"/>
              </a:buClr>
              <a:buSzPct val="100000"/>
              <a:buChar char="•"/>
            </a:pPr>
            <a:r>
              <a:rPr b="1" lang="en-US">
                <a:solidFill>
                  <a:srgbClr val="800000"/>
                </a:solidFill>
              </a:rPr>
              <a:t>The Bottleneck is in technology</a:t>
            </a:r>
            <a:endParaRPr/>
          </a:p>
          <a:p>
            <a:pPr indent="-285750" lvl="1" marL="742950" rtl="0" algn="l">
              <a:spcBef>
                <a:spcPts val="392"/>
              </a:spcBef>
              <a:spcAft>
                <a:spcPts val="0"/>
              </a:spcAft>
              <a:buClr>
                <a:schemeClr val="dk1"/>
              </a:buClr>
              <a:buSzPct val="100000"/>
              <a:buChar char="–"/>
            </a:pPr>
            <a:r>
              <a:rPr lang="en-US"/>
              <a:t>New architecture, algorithms, techniques are needed</a:t>
            </a:r>
            <a:endParaRPr/>
          </a:p>
          <a:p>
            <a:pPr indent="-342900" lvl="0" marL="342900" rtl="0" algn="l">
              <a:spcBef>
                <a:spcPts val="448"/>
              </a:spcBef>
              <a:spcAft>
                <a:spcPts val="0"/>
              </a:spcAft>
              <a:buClr>
                <a:srgbClr val="800000"/>
              </a:buClr>
              <a:buSzPct val="100000"/>
              <a:buChar char="•"/>
            </a:pPr>
            <a:r>
              <a:rPr b="1" lang="en-US">
                <a:solidFill>
                  <a:srgbClr val="800000"/>
                </a:solidFill>
              </a:rPr>
              <a:t>Also in technical skills</a:t>
            </a:r>
            <a:endParaRPr/>
          </a:p>
          <a:p>
            <a:pPr indent="-285750" lvl="1" marL="742950" rtl="0" algn="l">
              <a:spcBef>
                <a:spcPts val="392"/>
              </a:spcBef>
              <a:spcAft>
                <a:spcPts val="0"/>
              </a:spcAft>
              <a:buClr>
                <a:schemeClr val="dk1"/>
              </a:buClr>
              <a:buSzPct val="100000"/>
              <a:buChar char="–"/>
            </a:pPr>
            <a:r>
              <a:rPr lang="en-US"/>
              <a:t>Experts in using the new technology and dealing with big data </a:t>
            </a:r>
            <a:endParaRPr/>
          </a:p>
        </p:txBody>
      </p:sp>
      <p:sp>
        <p:nvSpPr>
          <p:cNvPr id="203" name="Google Shape;20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Characteristics of Big Data: </a:t>
            </a:r>
            <a:br>
              <a:rPr lang="en-US">
                <a:solidFill>
                  <a:srgbClr val="0000FF"/>
                </a:solidFill>
              </a:rPr>
            </a:br>
            <a:r>
              <a:rPr lang="en-US">
                <a:solidFill>
                  <a:srgbClr val="0000FF"/>
                </a:solidFill>
              </a:rPr>
              <a:t>1-Scale (Volume)</a:t>
            </a:r>
            <a:endParaRPr/>
          </a:p>
        </p:txBody>
      </p:sp>
      <p:sp>
        <p:nvSpPr>
          <p:cNvPr id="209" name="Google Shape;209;p13"/>
          <p:cNvSpPr txBox="1"/>
          <p:nvPr>
            <p:ph idx="1" type="body"/>
          </p:nvPr>
        </p:nvSpPr>
        <p:spPr>
          <a:xfrm>
            <a:off x="627017" y="1956776"/>
            <a:ext cx="5030405" cy="147823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800000"/>
              </a:buClr>
              <a:buSzPct val="100000"/>
              <a:buChar char="•"/>
            </a:pPr>
            <a:r>
              <a:rPr b="1" lang="en-US">
                <a:solidFill>
                  <a:srgbClr val="800000"/>
                </a:solidFill>
              </a:rPr>
              <a:t>Data Volume</a:t>
            </a:r>
            <a:endParaRPr/>
          </a:p>
          <a:p>
            <a:pPr indent="-285750" lvl="1" marL="742950" rtl="0" algn="l">
              <a:spcBef>
                <a:spcPts val="392"/>
              </a:spcBef>
              <a:spcAft>
                <a:spcPts val="0"/>
              </a:spcAft>
              <a:buClr>
                <a:schemeClr val="dk1"/>
              </a:buClr>
              <a:buSzPct val="100000"/>
              <a:buChar char="–"/>
            </a:pPr>
            <a:r>
              <a:rPr lang="en-US"/>
              <a:t>44x increase from 2009- 2020</a:t>
            </a:r>
            <a:endParaRPr/>
          </a:p>
          <a:p>
            <a:pPr indent="-285750" lvl="1" marL="742950" rtl="0" algn="l">
              <a:spcBef>
                <a:spcPts val="392"/>
              </a:spcBef>
              <a:spcAft>
                <a:spcPts val="0"/>
              </a:spcAft>
              <a:buClr>
                <a:schemeClr val="dk1"/>
              </a:buClr>
              <a:buSzPct val="100000"/>
              <a:buChar char="–"/>
            </a:pPr>
            <a:r>
              <a:rPr lang="en-US"/>
              <a:t>From 0.8 zettabytes to 35zb</a:t>
            </a:r>
            <a:endParaRPr/>
          </a:p>
          <a:p>
            <a:pPr indent="-342900" lvl="0" marL="342900" rtl="0" algn="l">
              <a:spcBef>
                <a:spcPts val="448"/>
              </a:spcBef>
              <a:spcAft>
                <a:spcPts val="0"/>
              </a:spcAft>
              <a:buClr>
                <a:schemeClr val="dk1"/>
              </a:buClr>
              <a:buSzPct val="100000"/>
              <a:buChar char="•"/>
            </a:pPr>
            <a:r>
              <a:rPr lang="en-US"/>
              <a:t>Data volume is increasing exponentially </a:t>
            </a:r>
            <a:endParaRPr/>
          </a:p>
        </p:txBody>
      </p:sp>
      <p:pic>
        <p:nvPicPr>
          <p:cNvPr descr="Screen shot 2013-01-13 at 4.01.47 PM.png" id="210" name="Google Shape;210;p13"/>
          <p:cNvPicPr preferRelativeResize="0"/>
          <p:nvPr/>
        </p:nvPicPr>
        <p:blipFill rotWithShape="1">
          <a:blip r:embed="rId3">
            <a:alphaModFix/>
          </a:blip>
          <a:srcRect b="0" l="0" r="0" t="0"/>
          <a:stretch/>
        </p:blipFill>
        <p:spPr>
          <a:xfrm>
            <a:off x="5913224" y="3235328"/>
            <a:ext cx="2559546" cy="1632883"/>
          </a:xfrm>
          <a:prstGeom prst="rect">
            <a:avLst/>
          </a:prstGeom>
          <a:noFill/>
          <a:ln>
            <a:noFill/>
          </a:ln>
        </p:spPr>
      </p:pic>
      <p:pic>
        <p:nvPicPr>
          <p:cNvPr id="211" name="Google Shape;211;p13"/>
          <p:cNvPicPr preferRelativeResize="0"/>
          <p:nvPr/>
        </p:nvPicPr>
        <p:blipFill rotWithShape="1">
          <a:blip r:embed="rId4">
            <a:alphaModFix/>
          </a:blip>
          <a:srcRect b="0" l="0" r="0" t="0"/>
          <a:stretch/>
        </p:blipFill>
        <p:spPr>
          <a:xfrm>
            <a:off x="5913224" y="1956776"/>
            <a:ext cx="2332251" cy="1233073"/>
          </a:xfrm>
          <a:prstGeom prst="rect">
            <a:avLst/>
          </a:prstGeom>
          <a:noFill/>
          <a:ln>
            <a:noFill/>
          </a:ln>
        </p:spPr>
      </p:pic>
      <p:pic>
        <p:nvPicPr>
          <p:cNvPr descr="Screen shot 2013-01-13 at 4.07.57 PM.png" id="212" name="Google Shape;212;p13"/>
          <p:cNvPicPr preferRelativeResize="0"/>
          <p:nvPr/>
        </p:nvPicPr>
        <p:blipFill rotWithShape="1">
          <a:blip r:embed="rId5">
            <a:alphaModFix/>
          </a:blip>
          <a:srcRect b="0" l="0" r="0" t="0"/>
          <a:stretch/>
        </p:blipFill>
        <p:spPr>
          <a:xfrm>
            <a:off x="255054" y="3775267"/>
            <a:ext cx="5546690" cy="596656"/>
          </a:xfrm>
          <a:prstGeom prst="rect">
            <a:avLst/>
          </a:prstGeom>
          <a:noFill/>
          <a:ln>
            <a:noFill/>
          </a:ln>
        </p:spPr>
      </p:pic>
      <p:sp>
        <p:nvSpPr>
          <p:cNvPr id="213" name="Google Shape;21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14" name="Google Shape;214;p13"/>
          <p:cNvGrpSpPr/>
          <p:nvPr/>
        </p:nvGrpSpPr>
        <p:grpSpPr>
          <a:xfrm>
            <a:off x="500318" y="4371924"/>
            <a:ext cx="5674607" cy="1814950"/>
            <a:chOff x="500318" y="4371924"/>
            <a:chExt cx="5674607" cy="1814950"/>
          </a:xfrm>
        </p:grpSpPr>
        <p:pic>
          <p:nvPicPr>
            <p:cNvPr id="215" name="Google Shape;215;p13"/>
            <p:cNvPicPr preferRelativeResize="0"/>
            <p:nvPr/>
          </p:nvPicPr>
          <p:blipFill rotWithShape="1">
            <a:blip r:embed="rId6">
              <a:alphaModFix/>
            </a:blip>
            <a:srcRect b="0" l="0" r="0" t="0"/>
            <a:stretch/>
          </p:blipFill>
          <p:spPr>
            <a:xfrm>
              <a:off x="500318" y="4371924"/>
              <a:ext cx="2419934" cy="1814950"/>
            </a:xfrm>
            <a:prstGeom prst="rect">
              <a:avLst/>
            </a:prstGeom>
            <a:noFill/>
            <a:ln cap="flat" cmpd="sng" w="9525">
              <a:solidFill>
                <a:schemeClr val="dk1"/>
              </a:solidFill>
              <a:prstDash val="solid"/>
              <a:round/>
              <a:headEnd len="sm" w="sm" type="none"/>
              <a:tailEnd len="sm" w="sm" type="none"/>
            </a:ln>
          </p:spPr>
        </p:pic>
        <p:cxnSp>
          <p:nvCxnSpPr>
            <p:cNvPr id="216" name="Google Shape;216;p13"/>
            <p:cNvCxnSpPr/>
            <p:nvPr/>
          </p:nvCxnSpPr>
          <p:spPr>
            <a:xfrm flipH="1" rot="10800000">
              <a:off x="4637546" y="4531910"/>
              <a:ext cx="1443220" cy="100067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17" name="Google Shape;217;p13"/>
            <p:cNvCxnSpPr/>
            <p:nvPr/>
          </p:nvCxnSpPr>
          <p:spPr>
            <a:xfrm rot="10800000">
              <a:off x="2386124" y="5388258"/>
              <a:ext cx="1991643" cy="144327"/>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18" name="Google Shape;218;p13"/>
            <p:cNvSpPr txBox="1"/>
            <p:nvPr/>
          </p:nvSpPr>
          <p:spPr>
            <a:xfrm>
              <a:off x="3731074" y="5542207"/>
              <a:ext cx="24438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0000FF"/>
                  </a:solidFill>
                  <a:latin typeface="Calibri"/>
                  <a:ea typeface="Calibri"/>
                  <a:cs typeface="Calibri"/>
                  <a:sym typeface="Calibri"/>
                </a:rPr>
                <a:t>Exponential increase in collected/generated data</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Characteristics of Big Data: </a:t>
            </a:r>
            <a:br>
              <a:rPr lang="en-US">
                <a:solidFill>
                  <a:srgbClr val="0000FF"/>
                </a:solidFill>
              </a:rPr>
            </a:br>
            <a:r>
              <a:rPr lang="en-US">
                <a:solidFill>
                  <a:srgbClr val="0000FF"/>
                </a:solidFill>
              </a:rPr>
              <a:t>2-Complexity (Varity)</a:t>
            </a:r>
            <a:endParaRPr/>
          </a:p>
        </p:txBody>
      </p:sp>
      <p:sp>
        <p:nvSpPr>
          <p:cNvPr id="224" name="Google Shape;224;p14"/>
          <p:cNvSpPr txBox="1"/>
          <p:nvPr>
            <p:ph idx="1" type="body"/>
          </p:nvPr>
        </p:nvSpPr>
        <p:spPr>
          <a:xfrm>
            <a:off x="369559" y="1860326"/>
            <a:ext cx="5144976" cy="3287384"/>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Various formats, types, and structures</a:t>
            </a:r>
            <a:endParaRPr/>
          </a:p>
          <a:p>
            <a:pPr indent="-342900" lvl="0" marL="342900" rtl="0" algn="l">
              <a:spcBef>
                <a:spcPts val="448"/>
              </a:spcBef>
              <a:spcAft>
                <a:spcPts val="0"/>
              </a:spcAft>
              <a:buClr>
                <a:schemeClr val="dk1"/>
              </a:buClr>
              <a:buSzPct val="100000"/>
              <a:buChar char="•"/>
            </a:pPr>
            <a:r>
              <a:rPr lang="en-US"/>
              <a:t>Text, numerical, images, audio, video, sequences, time series, social media data, multi-dim arrays, etc…</a:t>
            </a:r>
            <a:endParaRPr/>
          </a:p>
          <a:p>
            <a:pPr indent="-342900" lvl="0" marL="342900" rtl="0" algn="l">
              <a:spcBef>
                <a:spcPts val="448"/>
              </a:spcBef>
              <a:spcAft>
                <a:spcPts val="0"/>
              </a:spcAft>
              <a:buClr>
                <a:schemeClr val="dk1"/>
              </a:buClr>
              <a:buSzPct val="100000"/>
              <a:buChar char="•"/>
            </a:pPr>
            <a:r>
              <a:rPr lang="en-US"/>
              <a:t>Static data vs. streaming data  </a:t>
            </a:r>
            <a:endParaRPr/>
          </a:p>
          <a:p>
            <a:pPr indent="-342900" lvl="0" marL="342900" rtl="0" algn="l">
              <a:spcBef>
                <a:spcPts val="448"/>
              </a:spcBef>
              <a:spcAft>
                <a:spcPts val="0"/>
              </a:spcAft>
              <a:buClr>
                <a:schemeClr val="dk1"/>
              </a:buClr>
              <a:buSzPct val="100000"/>
              <a:buChar char="•"/>
            </a:pPr>
            <a:r>
              <a:rPr lang="en-US"/>
              <a:t>A single application can be generating/collecting many types of data  </a:t>
            </a:r>
            <a:endParaRPr/>
          </a:p>
          <a:p>
            <a:pPr indent="0" lvl="0" marL="0" rtl="0" algn="l">
              <a:spcBef>
                <a:spcPts val="448"/>
              </a:spcBef>
              <a:spcAft>
                <a:spcPts val="0"/>
              </a:spcAft>
              <a:buClr>
                <a:schemeClr val="dk1"/>
              </a:buClr>
              <a:buSzPct val="100000"/>
              <a:buNone/>
            </a:pPr>
            <a:r>
              <a:t/>
            </a:r>
            <a:endParaRPr/>
          </a:p>
        </p:txBody>
      </p:sp>
      <p:pic>
        <p:nvPicPr>
          <p:cNvPr id="225" name="Google Shape;225;p14"/>
          <p:cNvPicPr preferRelativeResize="0"/>
          <p:nvPr/>
        </p:nvPicPr>
        <p:blipFill rotWithShape="1">
          <a:blip r:embed="rId3">
            <a:alphaModFix/>
          </a:blip>
          <a:srcRect b="0" l="0" r="0" t="0"/>
          <a:stretch/>
        </p:blipFill>
        <p:spPr>
          <a:xfrm>
            <a:off x="7283045" y="1860326"/>
            <a:ext cx="1127257" cy="1123499"/>
          </a:xfrm>
          <a:prstGeom prst="rect">
            <a:avLst/>
          </a:prstGeom>
          <a:noFill/>
          <a:ln>
            <a:noFill/>
          </a:ln>
        </p:spPr>
      </p:pic>
      <p:pic>
        <p:nvPicPr>
          <p:cNvPr id="226" name="Google Shape;226;p14"/>
          <p:cNvPicPr preferRelativeResize="0"/>
          <p:nvPr/>
        </p:nvPicPr>
        <p:blipFill rotWithShape="1">
          <a:blip r:embed="rId4">
            <a:alphaModFix/>
          </a:blip>
          <a:srcRect b="0" l="0" r="0" t="0"/>
          <a:stretch/>
        </p:blipFill>
        <p:spPr>
          <a:xfrm>
            <a:off x="5514535" y="1860326"/>
            <a:ext cx="1559504" cy="1169628"/>
          </a:xfrm>
          <a:prstGeom prst="rect">
            <a:avLst/>
          </a:prstGeom>
          <a:noFill/>
          <a:ln>
            <a:noFill/>
          </a:ln>
        </p:spPr>
      </p:pic>
      <p:pic>
        <p:nvPicPr>
          <p:cNvPr id="227" name="Google Shape;227;p14"/>
          <p:cNvPicPr preferRelativeResize="0"/>
          <p:nvPr/>
        </p:nvPicPr>
        <p:blipFill rotWithShape="1">
          <a:blip r:embed="rId5">
            <a:alphaModFix/>
          </a:blip>
          <a:srcRect b="0" l="0" r="0" t="0"/>
          <a:stretch/>
        </p:blipFill>
        <p:spPr>
          <a:xfrm>
            <a:off x="7457747" y="3311452"/>
            <a:ext cx="1175797" cy="900200"/>
          </a:xfrm>
          <a:prstGeom prst="rect">
            <a:avLst/>
          </a:prstGeom>
          <a:noFill/>
          <a:ln>
            <a:noFill/>
          </a:ln>
        </p:spPr>
      </p:pic>
      <p:pic>
        <p:nvPicPr>
          <p:cNvPr id="228" name="Google Shape;228;p14"/>
          <p:cNvPicPr preferRelativeResize="0"/>
          <p:nvPr/>
        </p:nvPicPr>
        <p:blipFill rotWithShape="1">
          <a:blip r:embed="rId6">
            <a:alphaModFix/>
          </a:blip>
          <a:srcRect b="0" l="0" r="0" t="0"/>
          <a:stretch/>
        </p:blipFill>
        <p:spPr>
          <a:xfrm>
            <a:off x="6841815" y="4400178"/>
            <a:ext cx="1791729" cy="1057446"/>
          </a:xfrm>
          <a:prstGeom prst="rect">
            <a:avLst/>
          </a:prstGeom>
          <a:noFill/>
          <a:ln>
            <a:noFill/>
          </a:ln>
        </p:spPr>
      </p:pic>
      <p:pic>
        <p:nvPicPr>
          <p:cNvPr id="229" name="Google Shape;229;p14"/>
          <p:cNvPicPr preferRelativeResize="0"/>
          <p:nvPr/>
        </p:nvPicPr>
        <p:blipFill rotWithShape="1">
          <a:blip r:embed="rId7">
            <a:alphaModFix/>
          </a:blip>
          <a:srcRect b="0" l="0" r="0" t="0"/>
          <a:stretch/>
        </p:blipFill>
        <p:spPr>
          <a:xfrm>
            <a:off x="5693535" y="3195705"/>
            <a:ext cx="1589510" cy="1204473"/>
          </a:xfrm>
          <a:prstGeom prst="rect">
            <a:avLst/>
          </a:prstGeom>
          <a:noFill/>
          <a:ln>
            <a:noFill/>
          </a:ln>
        </p:spPr>
      </p:pic>
      <p:pic>
        <p:nvPicPr>
          <p:cNvPr id="230" name="Google Shape;230;p14"/>
          <p:cNvPicPr preferRelativeResize="0"/>
          <p:nvPr/>
        </p:nvPicPr>
        <p:blipFill rotWithShape="1">
          <a:blip r:embed="rId8">
            <a:alphaModFix/>
          </a:blip>
          <a:srcRect b="0" l="0" r="0" t="0"/>
          <a:stretch/>
        </p:blipFill>
        <p:spPr>
          <a:xfrm>
            <a:off x="5314291" y="4616977"/>
            <a:ext cx="1527524" cy="1234326"/>
          </a:xfrm>
          <a:prstGeom prst="rect">
            <a:avLst/>
          </a:prstGeom>
          <a:noFill/>
          <a:ln>
            <a:noFill/>
          </a:ln>
        </p:spPr>
      </p:pic>
      <p:sp>
        <p:nvSpPr>
          <p:cNvPr id="231" name="Google Shape;231;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14"/>
          <p:cNvSpPr/>
          <p:nvPr/>
        </p:nvSpPr>
        <p:spPr>
          <a:xfrm>
            <a:off x="635017" y="5378635"/>
            <a:ext cx="4416252" cy="731263"/>
          </a:xfrm>
          <a:prstGeom prst="rect">
            <a:avLst/>
          </a:prstGeom>
          <a:solidFill>
            <a:srgbClr val="FDFFC5"/>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FF"/>
                </a:solidFill>
                <a:latin typeface="Calibri"/>
                <a:ea typeface="Calibri"/>
                <a:cs typeface="Calibri"/>
                <a:sym typeface="Calibri"/>
              </a:rPr>
              <a:t>To extract knowledge🡺 all these types of data need to linked together</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Characteristics of Big Data: </a:t>
            </a:r>
            <a:br>
              <a:rPr lang="en-US">
                <a:solidFill>
                  <a:srgbClr val="0000FF"/>
                </a:solidFill>
              </a:rPr>
            </a:br>
            <a:r>
              <a:rPr lang="en-US">
                <a:solidFill>
                  <a:srgbClr val="0000FF"/>
                </a:solidFill>
              </a:rPr>
              <a:t>3-Speed (Velocity)</a:t>
            </a:r>
            <a:endParaRPr/>
          </a:p>
        </p:txBody>
      </p:sp>
      <p:sp>
        <p:nvSpPr>
          <p:cNvPr id="238" name="Google Shape;238;p15"/>
          <p:cNvSpPr txBox="1"/>
          <p:nvPr>
            <p:ph idx="1" type="body"/>
          </p:nvPr>
        </p:nvSpPr>
        <p:spPr>
          <a:xfrm>
            <a:off x="466244" y="1768251"/>
            <a:ext cx="8231609" cy="429727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Data is begin generated fast and need to be processed fast</a:t>
            </a:r>
            <a:endParaRPr/>
          </a:p>
          <a:p>
            <a:pPr indent="-342900" lvl="0" marL="342900" rtl="0" algn="l">
              <a:spcBef>
                <a:spcPts val="640"/>
              </a:spcBef>
              <a:spcAft>
                <a:spcPts val="0"/>
              </a:spcAft>
              <a:buClr>
                <a:schemeClr val="dk1"/>
              </a:buClr>
              <a:buSzPts val="3200"/>
              <a:buChar char="•"/>
            </a:pPr>
            <a:r>
              <a:rPr lang="en-US"/>
              <a:t>Online Data Analytics</a:t>
            </a:r>
            <a:endParaRPr/>
          </a:p>
          <a:p>
            <a:pPr indent="-342900" lvl="0" marL="342900" rtl="0" algn="l">
              <a:spcBef>
                <a:spcPts val="640"/>
              </a:spcBef>
              <a:spcAft>
                <a:spcPts val="0"/>
              </a:spcAft>
              <a:buClr>
                <a:schemeClr val="dk1"/>
              </a:buClr>
              <a:buSzPts val="3200"/>
              <a:buChar char="•"/>
            </a:pPr>
            <a:r>
              <a:rPr lang="en-US"/>
              <a:t>Late decisions 🡺 missing opportunities</a:t>
            </a:r>
            <a:endParaRPr/>
          </a:p>
          <a:p>
            <a:pPr indent="-342900" lvl="0" marL="342900" rtl="0" algn="l">
              <a:spcBef>
                <a:spcPts val="640"/>
              </a:spcBef>
              <a:spcAft>
                <a:spcPts val="0"/>
              </a:spcAft>
              <a:buClr>
                <a:srgbClr val="800000"/>
              </a:buClr>
              <a:buSzPts val="3200"/>
              <a:buChar char="•"/>
            </a:pPr>
            <a:r>
              <a:rPr b="1" lang="en-US">
                <a:solidFill>
                  <a:srgbClr val="800000"/>
                </a:solidFill>
              </a:rPr>
              <a:t>Examples</a:t>
            </a:r>
            <a:endParaRPr/>
          </a:p>
          <a:p>
            <a:pPr indent="-285750" lvl="1" marL="742950" rtl="0" algn="l">
              <a:spcBef>
                <a:spcPts val="380"/>
              </a:spcBef>
              <a:spcAft>
                <a:spcPts val="0"/>
              </a:spcAft>
              <a:buClr>
                <a:srgbClr val="0000FF"/>
              </a:buClr>
              <a:buSzPts val="1900"/>
              <a:buChar char="–"/>
            </a:pPr>
            <a:r>
              <a:rPr b="1" lang="en-US" sz="1900">
                <a:solidFill>
                  <a:srgbClr val="0000FF"/>
                </a:solidFill>
              </a:rPr>
              <a:t>E-Promotions: </a:t>
            </a:r>
            <a:r>
              <a:rPr lang="en-US" sz="1900"/>
              <a:t>Based on your current location, your purchase history, what you like 🡺 send promotions right now for store next to you</a:t>
            </a:r>
            <a:endParaRPr/>
          </a:p>
          <a:p>
            <a:pPr indent="-165100" lvl="1" marL="742950" rtl="0" algn="l">
              <a:spcBef>
                <a:spcPts val="380"/>
              </a:spcBef>
              <a:spcAft>
                <a:spcPts val="0"/>
              </a:spcAft>
              <a:buClr>
                <a:schemeClr val="dk1"/>
              </a:buClr>
              <a:buSzPts val="1900"/>
              <a:buNone/>
            </a:pPr>
            <a:r>
              <a:t/>
            </a:r>
            <a:endParaRPr sz="1900"/>
          </a:p>
          <a:p>
            <a:pPr indent="-285750" lvl="1" marL="742950" rtl="0" algn="l">
              <a:spcBef>
                <a:spcPts val="380"/>
              </a:spcBef>
              <a:spcAft>
                <a:spcPts val="0"/>
              </a:spcAft>
              <a:buClr>
                <a:srgbClr val="0000FF"/>
              </a:buClr>
              <a:buSzPts val="1900"/>
              <a:buChar char="–"/>
            </a:pPr>
            <a:r>
              <a:rPr b="1" lang="en-US" sz="1900">
                <a:solidFill>
                  <a:srgbClr val="0000FF"/>
                </a:solidFill>
              </a:rPr>
              <a:t>Healthcare monitoring: </a:t>
            </a:r>
            <a:r>
              <a:rPr lang="en-US" sz="1900"/>
              <a:t>sensors monitoring your activities and body  🡺 any abnormal measurements require immediate reaction</a:t>
            </a:r>
            <a:endParaRPr sz="1900"/>
          </a:p>
        </p:txBody>
      </p:sp>
      <p:pic>
        <p:nvPicPr>
          <p:cNvPr id="239" name="Google Shape;239;p15"/>
          <p:cNvPicPr preferRelativeResize="0"/>
          <p:nvPr/>
        </p:nvPicPr>
        <p:blipFill rotWithShape="1">
          <a:blip r:embed="rId3">
            <a:alphaModFix/>
          </a:blip>
          <a:srcRect b="0" l="0" r="0" t="0"/>
          <a:stretch/>
        </p:blipFill>
        <p:spPr>
          <a:xfrm>
            <a:off x="6756736" y="2295602"/>
            <a:ext cx="1263656" cy="1385576"/>
          </a:xfrm>
          <a:prstGeom prst="rect">
            <a:avLst/>
          </a:prstGeom>
          <a:noFill/>
          <a:ln>
            <a:noFill/>
          </a:ln>
        </p:spPr>
      </p:pic>
      <p:sp>
        <p:nvSpPr>
          <p:cNvPr id="240" name="Google Shape;24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Big Data: 3V’s</a:t>
            </a:r>
            <a:endParaRPr/>
          </a:p>
        </p:txBody>
      </p:sp>
      <p:pic>
        <p:nvPicPr>
          <p:cNvPr id="246" name="Google Shape;246;p16"/>
          <p:cNvPicPr preferRelativeResize="0"/>
          <p:nvPr/>
        </p:nvPicPr>
        <p:blipFill rotWithShape="1">
          <a:blip r:embed="rId3">
            <a:alphaModFix/>
          </a:blip>
          <a:srcRect b="0" l="0" r="0" t="0"/>
          <a:stretch/>
        </p:blipFill>
        <p:spPr>
          <a:xfrm>
            <a:off x="3367512" y="1904503"/>
            <a:ext cx="5380341" cy="3804147"/>
          </a:xfrm>
          <a:prstGeom prst="rect">
            <a:avLst/>
          </a:prstGeom>
          <a:noFill/>
          <a:ln>
            <a:noFill/>
          </a:ln>
        </p:spPr>
      </p:pic>
      <p:pic>
        <p:nvPicPr>
          <p:cNvPr descr="Screen shot 2013-01-13 at 4.45.17 PM.png" id="247" name="Google Shape;247;p16"/>
          <p:cNvPicPr preferRelativeResize="0"/>
          <p:nvPr/>
        </p:nvPicPr>
        <p:blipFill rotWithShape="1">
          <a:blip r:embed="rId4">
            <a:alphaModFix/>
          </a:blip>
          <a:srcRect b="0" l="0" r="0" t="0"/>
          <a:stretch/>
        </p:blipFill>
        <p:spPr>
          <a:xfrm>
            <a:off x="596807" y="1795882"/>
            <a:ext cx="1962503" cy="2370395"/>
          </a:xfrm>
          <a:prstGeom prst="rect">
            <a:avLst/>
          </a:prstGeom>
          <a:noFill/>
          <a:ln>
            <a:noFill/>
          </a:ln>
        </p:spPr>
      </p:pic>
      <p:sp>
        <p:nvSpPr>
          <p:cNvPr id="248" name="Google Shape;2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9" name="Google Shape;249;p16"/>
          <p:cNvPicPr preferRelativeResize="0"/>
          <p:nvPr/>
        </p:nvPicPr>
        <p:blipFill rotWithShape="1">
          <a:blip r:embed="rId5">
            <a:alphaModFix/>
          </a:blip>
          <a:srcRect b="0" l="0" r="0" t="0"/>
          <a:stretch/>
        </p:blipFill>
        <p:spPr>
          <a:xfrm>
            <a:off x="900113" y="4379033"/>
            <a:ext cx="2559729" cy="17778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Some Make it 4V’s</a:t>
            </a:r>
            <a:endParaRPr/>
          </a:p>
        </p:txBody>
      </p:sp>
      <p:sp>
        <p:nvSpPr>
          <p:cNvPr id="255" name="Google Shape;255;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6" name="Google Shape;256;p17"/>
          <p:cNvPicPr preferRelativeResize="0"/>
          <p:nvPr/>
        </p:nvPicPr>
        <p:blipFill rotWithShape="1">
          <a:blip r:embed="rId3">
            <a:alphaModFix/>
          </a:blip>
          <a:srcRect b="0" l="0" r="0" t="0"/>
          <a:stretch/>
        </p:blipFill>
        <p:spPr>
          <a:xfrm>
            <a:off x="1000633" y="1948548"/>
            <a:ext cx="7012956" cy="35840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Characteristics of  Big Data</a:t>
            </a:r>
            <a:endParaRPr/>
          </a:p>
        </p:txBody>
      </p:sp>
      <p:sp>
        <p:nvSpPr>
          <p:cNvPr id="262" name="Google Shape;262;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63" name="Google Shape;263;p18"/>
          <p:cNvPicPr preferRelativeResize="0"/>
          <p:nvPr/>
        </p:nvPicPr>
        <p:blipFill rotWithShape="1">
          <a:blip r:embed="rId3">
            <a:alphaModFix/>
          </a:blip>
          <a:srcRect b="0" l="0" r="0" t="0"/>
          <a:stretch/>
        </p:blipFill>
        <p:spPr>
          <a:xfrm>
            <a:off x="0" y="1295400"/>
            <a:ext cx="9144000" cy="556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69" name="Google Shape;269;p19"/>
          <p:cNvPicPr preferRelativeResize="0"/>
          <p:nvPr/>
        </p:nvPicPr>
        <p:blipFill rotWithShape="1">
          <a:blip r:embed="rId3">
            <a:alphaModFix/>
          </a:blip>
          <a:srcRect b="0" l="0" r="0" t="0"/>
          <a:stretch/>
        </p:blipFill>
        <p:spPr>
          <a:xfrm>
            <a:off x="228600" y="0"/>
            <a:ext cx="8382000" cy="647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idx="1" type="body"/>
          </p:nvPr>
        </p:nvSpPr>
        <p:spPr>
          <a:xfrm>
            <a:off x="642875" y="3841925"/>
            <a:ext cx="4812496" cy="59477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FF"/>
              </a:buClr>
              <a:buSzPts val="2800"/>
              <a:buNone/>
            </a:pPr>
            <a:r>
              <a:rPr b="1" i="1" lang="en-US" sz="2800">
                <a:solidFill>
                  <a:srgbClr val="0000FF"/>
                </a:solidFill>
              </a:rPr>
              <a:t>Large-Scale Data Management</a:t>
            </a:r>
            <a:endParaRPr/>
          </a:p>
          <a:p>
            <a:pPr indent="-139700" lvl="0" marL="342900" rtl="0" algn="l">
              <a:spcBef>
                <a:spcPts val="640"/>
              </a:spcBef>
              <a:spcAft>
                <a:spcPts val="0"/>
              </a:spcAft>
              <a:buClr>
                <a:schemeClr val="dk1"/>
              </a:buClr>
              <a:buSzPts val="3200"/>
              <a:buNone/>
            </a:pPr>
            <a:r>
              <a:t/>
            </a:r>
            <a:endParaRPr/>
          </a:p>
        </p:txBody>
      </p:sp>
      <p:pic>
        <p:nvPicPr>
          <p:cNvPr id="95" name="Google Shape;95;p2"/>
          <p:cNvPicPr preferRelativeResize="0"/>
          <p:nvPr/>
        </p:nvPicPr>
        <p:blipFill rotWithShape="1">
          <a:blip r:embed="rId3">
            <a:alphaModFix/>
          </a:blip>
          <a:srcRect b="0" l="0" r="0" t="0"/>
          <a:stretch/>
        </p:blipFill>
        <p:spPr>
          <a:xfrm>
            <a:off x="3054699" y="1823825"/>
            <a:ext cx="3360169" cy="1857352"/>
          </a:xfrm>
          <a:prstGeom prst="rect">
            <a:avLst/>
          </a:prstGeom>
          <a:noFill/>
          <a:ln>
            <a:noFill/>
          </a:ln>
        </p:spPr>
      </p:pic>
      <p:sp>
        <p:nvSpPr>
          <p:cNvPr id="96" name="Google Shape;96;p2"/>
          <p:cNvSpPr txBox="1"/>
          <p:nvPr/>
        </p:nvSpPr>
        <p:spPr>
          <a:xfrm>
            <a:off x="5192989" y="4275952"/>
            <a:ext cx="3304452" cy="594777"/>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2800"/>
              <a:buFont typeface="Arial"/>
              <a:buNone/>
            </a:pPr>
            <a:r>
              <a:rPr b="1" i="1" lang="en-US" sz="2800" u="none" cap="none" strike="noStrike">
                <a:solidFill>
                  <a:srgbClr val="800000"/>
                </a:solidFill>
                <a:latin typeface="Calibri"/>
                <a:ea typeface="Calibri"/>
                <a:cs typeface="Calibri"/>
                <a:sym typeface="Calibri"/>
              </a:rPr>
              <a:t>Big Data Analytics</a:t>
            </a:r>
            <a:endParaRPr/>
          </a:p>
        </p:txBody>
      </p:sp>
      <p:sp>
        <p:nvSpPr>
          <p:cNvPr id="97" name="Google Shape;97;p2"/>
          <p:cNvSpPr txBox="1"/>
          <p:nvPr/>
        </p:nvSpPr>
        <p:spPr>
          <a:xfrm>
            <a:off x="1739681" y="4753334"/>
            <a:ext cx="4550114" cy="594777"/>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2800"/>
              <a:buFont typeface="Arial"/>
              <a:buNone/>
            </a:pPr>
            <a:r>
              <a:rPr b="1" i="1" lang="en-US" sz="2800" u="none" cap="none" strike="noStrike">
                <a:solidFill>
                  <a:srgbClr val="008000"/>
                </a:solidFill>
                <a:latin typeface="Calibri"/>
                <a:ea typeface="Calibri"/>
                <a:cs typeface="Calibri"/>
                <a:sym typeface="Calibri"/>
              </a:rPr>
              <a:t>Data Science and Analytics</a:t>
            </a:r>
            <a:endParaRPr/>
          </a:p>
        </p:txBody>
      </p:sp>
      <p:sp>
        <p:nvSpPr>
          <p:cNvPr id="98" name="Google Shape;98;p2"/>
          <p:cNvSpPr txBox="1"/>
          <p:nvPr/>
        </p:nvSpPr>
        <p:spPr>
          <a:xfrm>
            <a:off x="562489" y="5484861"/>
            <a:ext cx="7854566"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How to manage very large amounts of data and extract value and knowledge from them</a:t>
            </a:r>
            <a:endParaRPr/>
          </a:p>
        </p:txBody>
      </p:sp>
      <p:sp>
        <p:nvSpPr>
          <p:cNvPr id="99" name="Google Shape;99;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V’s of Big Data</a:t>
            </a:r>
            <a:br>
              <a:rPr lang="en-US"/>
            </a:br>
            <a:endParaRPr/>
          </a:p>
        </p:txBody>
      </p:sp>
      <p:sp>
        <p:nvSpPr>
          <p:cNvPr id="275" name="Google Shape;275;p20"/>
          <p:cNvSpPr txBox="1"/>
          <p:nvPr>
            <p:ph idx="1" type="body"/>
          </p:nvPr>
        </p:nvSpPr>
        <p:spPr>
          <a:xfrm>
            <a:off x="457200" y="990600"/>
            <a:ext cx="8229600" cy="5135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400"/>
              <a:buNone/>
            </a:pPr>
            <a:r>
              <a:rPr b="1" lang="en-US" sz="1400"/>
              <a:t>Volume: </a:t>
            </a:r>
            <a:r>
              <a:rPr lang="en-US" sz="1400"/>
              <a:t>Volume is a huge amount of data </a:t>
            </a:r>
            <a:endParaRPr/>
          </a:p>
          <a:p>
            <a:pPr indent="-342900" lvl="0" marL="342900" rtl="0" algn="l">
              <a:spcBef>
                <a:spcPts val="280"/>
              </a:spcBef>
              <a:spcAft>
                <a:spcPts val="0"/>
              </a:spcAft>
              <a:buClr>
                <a:schemeClr val="dk1"/>
              </a:buClr>
              <a:buSzPts val="1400"/>
              <a:buNone/>
            </a:pPr>
            <a:r>
              <a:rPr b="1" lang="en-US" sz="1400"/>
              <a:t>Velocity:</a:t>
            </a:r>
            <a:endParaRPr sz="1400"/>
          </a:p>
          <a:p>
            <a:pPr indent="-342900" lvl="0" marL="342900" rtl="0" algn="l">
              <a:spcBef>
                <a:spcPts val="280"/>
              </a:spcBef>
              <a:spcAft>
                <a:spcPts val="0"/>
              </a:spcAft>
              <a:buClr>
                <a:schemeClr val="dk1"/>
              </a:buClr>
              <a:buSzPts val="1400"/>
              <a:buNone/>
            </a:pPr>
            <a:r>
              <a:rPr lang="en-US" sz="1400"/>
              <a:t>	Velocity refers to the high speed of accumulation of data.</a:t>
            </a:r>
            <a:endParaRPr/>
          </a:p>
          <a:p>
            <a:pPr indent="-342900" lvl="0" marL="342900" rtl="0" algn="l">
              <a:spcBef>
                <a:spcPts val="280"/>
              </a:spcBef>
              <a:spcAft>
                <a:spcPts val="0"/>
              </a:spcAft>
              <a:buClr>
                <a:schemeClr val="dk1"/>
              </a:buClr>
              <a:buSzPts val="1400"/>
              <a:buNone/>
            </a:pPr>
            <a:r>
              <a:rPr b="1" lang="en-US" sz="1400"/>
              <a:t>Variety:</a:t>
            </a:r>
            <a:endParaRPr sz="1400"/>
          </a:p>
          <a:p>
            <a:pPr indent="-342900" lvl="0" marL="342900" rtl="0" algn="l">
              <a:spcBef>
                <a:spcPts val="280"/>
              </a:spcBef>
              <a:spcAft>
                <a:spcPts val="0"/>
              </a:spcAft>
              <a:buClr>
                <a:schemeClr val="dk1"/>
              </a:buClr>
              <a:buSzPts val="1400"/>
              <a:buNone/>
            </a:pPr>
            <a:r>
              <a:rPr lang="en-US" sz="1400"/>
              <a:t>	It refers to nature of data that is structured, semi-structured and unstructured data.</a:t>
            </a:r>
            <a:endParaRPr/>
          </a:p>
          <a:p>
            <a:pPr indent="-342900" lvl="0" marL="342900" rtl="0" algn="l">
              <a:spcBef>
                <a:spcPts val="280"/>
              </a:spcBef>
              <a:spcAft>
                <a:spcPts val="0"/>
              </a:spcAft>
              <a:buClr>
                <a:schemeClr val="dk1"/>
              </a:buClr>
              <a:buSzPts val="1400"/>
              <a:buNone/>
            </a:pPr>
            <a:r>
              <a:rPr b="1" lang="en-US" sz="1400"/>
              <a:t>Veracity:</a:t>
            </a:r>
            <a:endParaRPr sz="1400"/>
          </a:p>
          <a:p>
            <a:pPr indent="-342900" lvl="0" marL="342900" rtl="0" algn="l">
              <a:spcBef>
                <a:spcPts val="280"/>
              </a:spcBef>
              <a:spcAft>
                <a:spcPts val="0"/>
              </a:spcAft>
              <a:buClr>
                <a:schemeClr val="dk1"/>
              </a:buClr>
              <a:buSzPts val="1400"/>
              <a:buNone/>
            </a:pPr>
            <a:r>
              <a:rPr lang="en-US" sz="1400"/>
              <a:t>	It refers to inconsistencies and uncertainty in data, that is data which is available can sometimes get messy and quality and accuracy are difficult to control.</a:t>
            </a:r>
            <a:endParaRPr/>
          </a:p>
          <a:p>
            <a:pPr indent="-342900" lvl="0" marL="342900" rtl="0" algn="l">
              <a:spcBef>
                <a:spcPts val="280"/>
              </a:spcBef>
              <a:spcAft>
                <a:spcPts val="0"/>
              </a:spcAft>
              <a:buClr>
                <a:schemeClr val="dk1"/>
              </a:buClr>
              <a:buSzPts val="1400"/>
              <a:buNone/>
            </a:pPr>
            <a:r>
              <a:rPr b="1" lang="en-US" sz="1400"/>
              <a:t>Value:</a:t>
            </a:r>
            <a:endParaRPr sz="1400"/>
          </a:p>
          <a:p>
            <a:pPr indent="-342900" lvl="0" marL="342900" rtl="0" algn="l">
              <a:spcBef>
                <a:spcPts val="280"/>
              </a:spcBef>
              <a:spcAft>
                <a:spcPts val="0"/>
              </a:spcAft>
              <a:buClr>
                <a:schemeClr val="dk1"/>
              </a:buClr>
              <a:buSzPts val="1400"/>
              <a:buNone/>
            </a:pPr>
            <a:r>
              <a:rPr lang="en-US" sz="1400"/>
              <a:t>	The bulk of Data having no Value is of no good to the company, unless you turn it into something useful. Data in itself is of no use or importance but it needs to be converted into something valuable to extract Information</a:t>
            </a:r>
            <a:endParaRPr/>
          </a:p>
          <a:p>
            <a:pPr indent="-342900" lvl="0" marL="342900" rtl="0" algn="l">
              <a:spcBef>
                <a:spcPts val="280"/>
              </a:spcBef>
              <a:spcAft>
                <a:spcPts val="0"/>
              </a:spcAft>
              <a:buClr>
                <a:schemeClr val="dk1"/>
              </a:buClr>
              <a:buSzPts val="1400"/>
              <a:buNone/>
            </a:pPr>
            <a:r>
              <a:rPr b="1" lang="en-US" sz="1400"/>
              <a:t>Variability</a:t>
            </a:r>
            <a:endParaRPr/>
          </a:p>
          <a:p>
            <a:pPr indent="-342900" lvl="0" marL="342900" rtl="0" algn="l">
              <a:spcBef>
                <a:spcPts val="280"/>
              </a:spcBef>
              <a:spcAft>
                <a:spcPts val="0"/>
              </a:spcAft>
              <a:buClr>
                <a:schemeClr val="dk1"/>
              </a:buClr>
              <a:buSzPts val="1400"/>
              <a:buNone/>
            </a:pPr>
            <a:r>
              <a:rPr lang="en-US" sz="1400"/>
              <a:t>	Variability is different from variety. A coffee shop may offer 6 different blends of coffee, but if you get the same blend every day and it tastes different every day, that is variability.</a:t>
            </a:r>
            <a:endParaRPr/>
          </a:p>
          <a:p>
            <a:pPr indent="-342900" lvl="0" marL="342900" rtl="0" algn="l">
              <a:spcBef>
                <a:spcPts val="280"/>
              </a:spcBef>
              <a:spcAft>
                <a:spcPts val="0"/>
              </a:spcAft>
              <a:buClr>
                <a:schemeClr val="dk1"/>
              </a:buClr>
              <a:buSzPts val="1400"/>
              <a:buNone/>
            </a:pPr>
            <a:r>
              <a:rPr b="1" lang="en-US" sz="1400"/>
              <a:t>Valence</a:t>
            </a:r>
            <a:r>
              <a:rPr lang="en-US" sz="1400"/>
              <a:t> :</a:t>
            </a:r>
            <a:endParaRPr/>
          </a:p>
          <a:p>
            <a:pPr indent="-342900" lvl="0" marL="342900" rtl="0" algn="l">
              <a:spcBef>
                <a:spcPts val="280"/>
              </a:spcBef>
              <a:spcAft>
                <a:spcPts val="0"/>
              </a:spcAft>
              <a:buClr>
                <a:schemeClr val="dk1"/>
              </a:buClr>
              <a:buSzPts val="1400"/>
              <a:buNone/>
            </a:pPr>
            <a:r>
              <a:rPr lang="en-US" sz="1400"/>
              <a:t>	Refers to the connectedness  of big data</a:t>
            </a:r>
            <a:endParaRPr/>
          </a:p>
          <a:p>
            <a:pPr indent="-342900" lvl="0" marL="342900" rtl="0" algn="l">
              <a:spcBef>
                <a:spcPts val="280"/>
              </a:spcBef>
              <a:spcAft>
                <a:spcPts val="0"/>
              </a:spcAft>
              <a:buClr>
                <a:schemeClr val="dk1"/>
              </a:buClr>
              <a:buSzPts val="1400"/>
              <a:buNone/>
            </a:pPr>
            <a:r>
              <a:rPr b="1" lang="en-US" sz="1400"/>
              <a:t>Visualization:</a:t>
            </a:r>
            <a:endParaRPr/>
          </a:p>
          <a:p>
            <a:pPr indent="-342900" lvl="0" marL="342900" rtl="0" algn="l">
              <a:spcBef>
                <a:spcPts val="280"/>
              </a:spcBef>
              <a:spcAft>
                <a:spcPts val="0"/>
              </a:spcAft>
              <a:buClr>
                <a:schemeClr val="dk1"/>
              </a:buClr>
              <a:buSzPts val="1400"/>
              <a:buNone/>
            </a:pPr>
            <a:r>
              <a:rPr b="1" lang="en-US" sz="1400"/>
              <a:t>	Reporting</a:t>
            </a:r>
            <a:endParaRPr/>
          </a:p>
          <a:p>
            <a:pPr indent="-342900" lvl="0" marL="342900" rtl="0" algn="l">
              <a:spcBef>
                <a:spcPts val="280"/>
              </a:spcBef>
              <a:spcAft>
                <a:spcPts val="0"/>
              </a:spcAft>
              <a:buClr>
                <a:schemeClr val="dk1"/>
              </a:buClr>
              <a:buSzPts val="1400"/>
              <a:buNone/>
            </a:pPr>
            <a:r>
              <a:rPr lang="en-US" sz="1400"/>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made  Big data   needed?</a:t>
            </a:r>
            <a:endParaRPr/>
          </a:p>
        </p:txBody>
      </p:sp>
      <p:sp>
        <p:nvSpPr>
          <p:cNvPr id="281" name="Google Shape;281;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82" name="Google Shape;282;p21"/>
          <p:cNvPicPr preferRelativeResize="0"/>
          <p:nvPr/>
        </p:nvPicPr>
        <p:blipFill rotWithShape="1">
          <a:blip r:embed="rId3">
            <a:alphaModFix/>
          </a:blip>
          <a:srcRect b="0" l="0" r="0" t="0"/>
          <a:stretch/>
        </p:blipFill>
        <p:spPr>
          <a:xfrm>
            <a:off x="0" y="1600200"/>
            <a:ext cx="8991600" cy="50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Lifecycle of Data: 4 “A”s</a:t>
            </a:r>
            <a:endParaRPr/>
          </a:p>
        </p:txBody>
      </p:sp>
      <p:sp>
        <p:nvSpPr>
          <p:cNvPr id="288" name="Google Shape;288;p22"/>
          <p:cNvSpPr/>
          <p:nvPr/>
        </p:nvSpPr>
        <p:spPr>
          <a:xfrm>
            <a:off x="838201" y="2981980"/>
            <a:ext cx="2133600"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2"/>
          <p:cNvSpPr txBox="1"/>
          <p:nvPr/>
        </p:nvSpPr>
        <p:spPr>
          <a:xfrm>
            <a:off x="838201" y="2981980"/>
            <a:ext cx="180850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Acquisition</a:t>
            </a:r>
            <a:endParaRPr/>
          </a:p>
        </p:txBody>
      </p:sp>
      <p:sp>
        <p:nvSpPr>
          <p:cNvPr id="290" name="Google Shape;290;p22"/>
          <p:cNvSpPr/>
          <p:nvPr/>
        </p:nvSpPr>
        <p:spPr>
          <a:xfrm>
            <a:off x="3452751" y="1524000"/>
            <a:ext cx="1914436"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2"/>
          <p:cNvSpPr txBox="1"/>
          <p:nvPr/>
        </p:nvSpPr>
        <p:spPr>
          <a:xfrm>
            <a:off x="3452751" y="1447800"/>
            <a:ext cx="214621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Aggregation</a:t>
            </a:r>
            <a:endParaRPr/>
          </a:p>
        </p:txBody>
      </p:sp>
      <p:sp>
        <p:nvSpPr>
          <p:cNvPr id="292" name="Google Shape;292;p22"/>
          <p:cNvSpPr/>
          <p:nvPr/>
        </p:nvSpPr>
        <p:spPr>
          <a:xfrm>
            <a:off x="6043551" y="2971800"/>
            <a:ext cx="1728849"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2"/>
          <p:cNvSpPr txBox="1"/>
          <p:nvPr/>
        </p:nvSpPr>
        <p:spPr>
          <a:xfrm>
            <a:off x="6043552" y="2971800"/>
            <a:ext cx="13579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Analysis</a:t>
            </a:r>
            <a:endParaRPr/>
          </a:p>
        </p:txBody>
      </p:sp>
      <p:sp>
        <p:nvSpPr>
          <p:cNvPr id="294" name="Google Shape;294;p22"/>
          <p:cNvSpPr/>
          <p:nvPr/>
        </p:nvSpPr>
        <p:spPr>
          <a:xfrm>
            <a:off x="3452750" y="4572000"/>
            <a:ext cx="2567049"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22"/>
          <p:cNvSpPr txBox="1"/>
          <p:nvPr/>
        </p:nvSpPr>
        <p:spPr>
          <a:xfrm>
            <a:off x="3452751" y="4572000"/>
            <a:ext cx="19144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Application</a:t>
            </a:r>
            <a:endParaRPr/>
          </a:p>
        </p:txBody>
      </p:sp>
      <p:cxnSp>
        <p:nvCxnSpPr>
          <p:cNvPr id="296" name="Google Shape;296;p22"/>
          <p:cNvCxnSpPr/>
          <p:nvPr/>
        </p:nvCxnSpPr>
        <p:spPr>
          <a:xfrm flipH="1" rot="10800000">
            <a:off x="1905001" y="2047220"/>
            <a:ext cx="1547749" cy="695980"/>
          </a:xfrm>
          <a:prstGeom prst="straightConnector1">
            <a:avLst/>
          </a:prstGeom>
          <a:noFill/>
          <a:ln cap="flat" cmpd="sng" w="9525">
            <a:solidFill>
              <a:srgbClr val="4A7DBA"/>
            </a:solidFill>
            <a:prstDash val="solid"/>
            <a:round/>
            <a:headEnd len="sm" w="sm" type="none"/>
            <a:tailEnd len="med" w="med" type="stealth"/>
          </a:ln>
        </p:spPr>
      </p:cxnSp>
      <p:cxnSp>
        <p:nvCxnSpPr>
          <p:cNvPr id="297" name="Google Shape;297;p22"/>
          <p:cNvCxnSpPr/>
          <p:nvPr/>
        </p:nvCxnSpPr>
        <p:spPr>
          <a:xfrm>
            <a:off x="5638800" y="2047220"/>
            <a:ext cx="762000" cy="695980"/>
          </a:xfrm>
          <a:prstGeom prst="straightConnector1">
            <a:avLst/>
          </a:prstGeom>
          <a:noFill/>
          <a:ln cap="flat" cmpd="sng" w="9525">
            <a:solidFill>
              <a:srgbClr val="4A7DBA"/>
            </a:solidFill>
            <a:prstDash val="solid"/>
            <a:round/>
            <a:headEnd len="sm" w="sm" type="none"/>
            <a:tailEnd len="med" w="med" type="stealth"/>
          </a:ln>
        </p:spPr>
      </p:cxnSp>
      <p:cxnSp>
        <p:nvCxnSpPr>
          <p:cNvPr id="298" name="Google Shape;298;p22"/>
          <p:cNvCxnSpPr/>
          <p:nvPr/>
        </p:nvCxnSpPr>
        <p:spPr>
          <a:xfrm flipH="1">
            <a:off x="5638800" y="3505200"/>
            <a:ext cx="1083720" cy="1066800"/>
          </a:xfrm>
          <a:prstGeom prst="straightConnector1">
            <a:avLst/>
          </a:prstGeom>
          <a:noFill/>
          <a:ln cap="flat" cmpd="sng" w="9525">
            <a:solidFill>
              <a:srgbClr val="4A7DBA"/>
            </a:solidFill>
            <a:prstDash val="solid"/>
            <a:round/>
            <a:headEnd len="sm" w="sm" type="none"/>
            <a:tailEnd len="med" w="med" type="stealth"/>
          </a:ln>
        </p:spPr>
      </p:cxnSp>
      <p:cxnSp>
        <p:nvCxnSpPr>
          <p:cNvPr id="299" name="Google Shape;299;p22"/>
          <p:cNvCxnSpPr/>
          <p:nvPr/>
        </p:nvCxnSpPr>
        <p:spPr>
          <a:xfrm rot="10800000">
            <a:off x="2286000" y="3733800"/>
            <a:ext cx="1371601" cy="685800"/>
          </a:xfrm>
          <a:prstGeom prst="straightConnector1">
            <a:avLst/>
          </a:prstGeom>
          <a:noFill/>
          <a:ln cap="flat" cmpd="sng" w="9525">
            <a:solidFill>
              <a:srgbClr val="4A7DBA"/>
            </a:solidFill>
            <a:prstDash val="solid"/>
            <a:round/>
            <a:headEnd len="sm" w="sm" type="none"/>
            <a:tailEnd len="med" w="med" type="stealth"/>
          </a:ln>
        </p:spPr>
      </p:cxnSp>
      <p:sp>
        <p:nvSpPr>
          <p:cNvPr id="300" name="Google Shape;300;p22"/>
          <p:cNvSpPr txBox="1"/>
          <p:nvPr/>
        </p:nvSpPr>
        <p:spPr>
          <a:xfrm rot="-1581153">
            <a:off x="1339902" y="1570165"/>
            <a:ext cx="16459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Scattered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Data</a:t>
            </a:r>
            <a:endParaRPr/>
          </a:p>
        </p:txBody>
      </p:sp>
      <p:sp>
        <p:nvSpPr>
          <p:cNvPr id="301" name="Google Shape;301;p22"/>
          <p:cNvSpPr txBox="1"/>
          <p:nvPr/>
        </p:nvSpPr>
        <p:spPr>
          <a:xfrm rot="2383170">
            <a:off x="5684794" y="1660589"/>
            <a:ext cx="177394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Integrated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Data</a:t>
            </a:r>
            <a:endParaRPr/>
          </a:p>
        </p:txBody>
      </p:sp>
      <p:sp>
        <p:nvSpPr>
          <p:cNvPr id="302" name="Google Shape;302;p22"/>
          <p:cNvSpPr txBox="1"/>
          <p:nvPr/>
        </p:nvSpPr>
        <p:spPr>
          <a:xfrm rot="-2553692">
            <a:off x="5827275" y="3934046"/>
            <a:ext cx="17904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Knowledge</a:t>
            </a:r>
            <a:endParaRPr/>
          </a:p>
        </p:txBody>
      </p:sp>
      <p:sp>
        <p:nvSpPr>
          <p:cNvPr id="303" name="Google Shape;303;p22"/>
          <p:cNvSpPr txBox="1"/>
          <p:nvPr/>
        </p:nvSpPr>
        <p:spPr>
          <a:xfrm rot="1490212">
            <a:off x="1796849" y="4007682"/>
            <a:ext cx="141929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Log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309" name="Google Shape;309;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10" name="Google Shape;310;p23"/>
          <p:cNvPicPr preferRelativeResize="0"/>
          <p:nvPr/>
        </p:nvPicPr>
        <p:blipFill rotWithShape="1">
          <a:blip r:embed="rId3">
            <a:alphaModFix/>
          </a:blip>
          <a:srcRect b="0" l="0" r="0" t="0"/>
          <a:stretch/>
        </p:blipFill>
        <p:spPr>
          <a:xfrm>
            <a:off x="457200" y="228600"/>
            <a:ext cx="8458200" cy="624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4"/>
          <p:cNvSpPr txBox="1"/>
          <p:nvPr>
            <p:ph type="title"/>
          </p:nvPr>
        </p:nvSpPr>
        <p:spPr>
          <a:xfrm>
            <a:off x="0" y="-152400"/>
            <a:ext cx="91440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Computational View of  Big Data</a:t>
            </a:r>
            <a:endParaRPr/>
          </a:p>
        </p:txBody>
      </p:sp>
      <p:sp>
        <p:nvSpPr>
          <p:cNvPr id="316" name="Google Shape;316;p24"/>
          <p:cNvSpPr/>
          <p:nvPr/>
        </p:nvSpPr>
        <p:spPr>
          <a:xfrm>
            <a:off x="1080978" y="4852261"/>
            <a:ext cx="3422123"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24"/>
          <p:cNvSpPr txBox="1"/>
          <p:nvPr/>
        </p:nvSpPr>
        <p:spPr>
          <a:xfrm>
            <a:off x="1112878" y="4852261"/>
            <a:ext cx="32894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Formatting, Cleaning</a:t>
            </a:r>
            <a:endParaRPr/>
          </a:p>
        </p:txBody>
      </p:sp>
      <p:sp>
        <p:nvSpPr>
          <p:cNvPr id="318" name="Google Shape;318;p24"/>
          <p:cNvSpPr/>
          <p:nvPr/>
        </p:nvSpPr>
        <p:spPr>
          <a:xfrm>
            <a:off x="1995378" y="6005441"/>
            <a:ext cx="1569236"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24"/>
          <p:cNvSpPr txBox="1"/>
          <p:nvPr/>
        </p:nvSpPr>
        <p:spPr>
          <a:xfrm>
            <a:off x="2027277" y="6005441"/>
            <a:ext cx="13139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Storage</a:t>
            </a:r>
            <a:endParaRPr/>
          </a:p>
        </p:txBody>
      </p:sp>
      <p:sp>
        <p:nvSpPr>
          <p:cNvPr id="320" name="Google Shape;320;p24"/>
          <p:cNvSpPr txBox="1"/>
          <p:nvPr/>
        </p:nvSpPr>
        <p:spPr>
          <a:xfrm>
            <a:off x="5041146" y="5983069"/>
            <a:ext cx="10547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Data</a:t>
            </a:r>
            <a:endParaRPr/>
          </a:p>
        </p:txBody>
      </p:sp>
      <p:sp>
        <p:nvSpPr>
          <p:cNvPr id="321" name="Google Shape;321;p24"/>
          <p:cNvSpPr/>
          <p:nvPr/>
        </p:nvSpPr>
        <p:spPr>
          <a:xfrm>
            <a:off x="2528778" y="5385661"/>
            <a:ext cx="484632" cy="597408"/>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4"/>
          <p:cNvSpPr/>
          <p:nvPr/>
        </p:nvSpPr>
        <p:spPr>
          <a:xfrm>
            <a:off x="1112878" y="3721453"/>
            <a:ext cx="3390223"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4"/>
          <p:cNvSpPr txBox="1"/>
          <p:nvPr/>
        </p:nvSpPr>
        <p:spPr>
          <a:xfrm>
            <a:off x="1232482" y="3688806"/>
            <a:ext cx="316349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Understanding</a:t>
            </a:r>
            <a:endParaRPr/>
          </a:p>
        </p:txBody>
      </p:sp>
      <p:sp>
        <p:nvSpPr>
          <p:cNvPr id="324" name="Google Shape;324;p24"/>
          <p:cNvSpPr/>
          <p:nvPr/>
        </p:nvSpPr>
        <p:spPr>
          <a:xfrm>
            <a:off x="2528778" y="4254853"/>
            <a:ext cx="484632" cy="597408"/>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4"/>
          <p:cNvSpPr/>
          <p:nvPr/>
        </p:nvSpPr>
        <p:spPr>
          <a:xfrm>
            <a:off x="1378901" y="2602992"/>
            <a:ext cx="2185713"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24"/>
          <p:cNvSpPr txBox="1"/>
          <p:nvPr/>
        </p:nvSpPr>
        <p:spPr>
          <a:xfrm>
            <a:off x="1378902" y="2602992"/>
            <a:ext cx="19523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Access</a:t>
            </a:r>
            <a:endParaRPr/>
          </a:p>
        </p:txBody>
      </p:sp>
      <p:sp>
        <p:nvSpPr>
          <p:cNvPr id="327" name="Google Shape;327;p24"/>
          <p:cNvSpPr/>
          <p:nvPr/>
        </p:nvSpPr>
        <p:spPr>
          <a:xfrm>
            <a:off x="2452578" y="3136392"/>
            <a:ext cx="484632" cy="597408"/>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24"/>
          <p:cNvSpPr/>
          <p:nvPr/>
        </p:nvSpPr>
        <p:spPr>
          <a:xfrm>
            <a:off x="4517278" y="3717594"/>
            <a:ext cx="978408" cy="484632"/>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24"/>
          <p:cNvSpPr/>
          <p:nvPr/>
        </p:nvSpPr>
        <p:spPr>
          <a:xfrm>
            <a:off x="5493702" y="3702439"/>
            <a:ext cx="2735898"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4"/>
          <p:cNvSpPr txBox="1"/>
          <p:nvPr/>
        </p:nvSpPr>
        <p:spPr>
          <a:xfrm>
            <a:off x="5613305" y="3669792"/>
            <a:ext cx="26162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Integration</a:t>
            </a:r>
            <a:endParaRPr/>
          </a:p>
        </p:txBody>
      </p:sp>
      <p:sp>
        <p:nvSpPr>
          <p:cNvPr id="331" name="Google Shape;331;p24"/>
          <p:cNvSpPr/>
          <p:nvPr/>
        </p:nvSpPr>
        <p:spPr>
          <a:xfrm>
            <a:off x="5662650" y="2526792"/>
            <a:ext cx="2184060"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24"/>
          <p:cNvSpPr txBox="1"/>
          <p:nvPr/>
        </p:nvSpPr>
        <p:spPr>
          <a:xfrm>
            <a:off x="5662650" y="2526792"/>
            <a:ext cx="21840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Analysis</a:t>
            </a:r>
            <a:endParaRPr/>
          </a:p>
        </p:txBody>
      </p:sp>
      <p:sp>
        <p:nvSpPr>
          <p:cNvPr id="333" name="Google Shape;333;p24"/>
          <p:cNvSpPr/>
          <p:nvPr/>
        </p:nvSpPr>
        <p:spPr>
          <a:xfrm>
            <a:off x="6398923" y="3072384"/>
            <a:ext cx="484632" cy="597408"/>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4"/>
          <p:cNvSpPr/>
          <p:nvPr/>
        </p:nvSpPr>
        <p:spPr>
          <a:xfrm>
            <a:off x="3773973" y="6005441"/>
            <a:ext cx="978408" cy="484632"/>
          </a:xfrm>
          <a:prstGeom prst="lef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4"/>
          <p:cNvSpPr/>
          <p:nvPr/>
        </p:nvSpPr>
        <p:spPr>
          <a:xfrm>
            <a:off x="1378901" y="1470177"/>
            <a:ext cx="6467807" cy="52322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4"/>
          <p:cNvSpPr txBox="1"/>
          <p:nvPr/>
        </p:nvSpPr>
        <p:spPr>
          <a:xfrm>
            <a:off x="2590801" y="1534180"/>
            <a:ext cx="350512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Data Visualization </a:t>
            </a:r>
            <a:endParaRPr/>
          </a:p>
        </p:txBody>
      </p:sp>
      <p:sp>
        <p:nvSpPr>
          <p:cNvPr id="337" name="Google Shape;337;p24"/>
          <p:cNvSpPr/>
          <p:nvPr/>
        </p:nvSpPr>
        <p:spPr>
          <a:xfrm>
            <a:off x="2427023" y="1993392"/>
            <a:ext cx="484632" cy="597408"/>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4"/>
          <p:cNvSpPr/>
          <p:nvPr/>
        </p:nvSpPr>
        <p:spPr>
          <a:xfrm>
            <a:off x="6373368" y="1929384"/>
            <a:ext cx="484632" cy="597408"/>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Program Files\Microsoft Office\MEDIA\CAGCAT10\j0195384.wmf" id="339" name="Google Shape;339;p24"/>
          <p:cNvPicPr preferRelativeResize="0"/>
          <p:nvPr/>
        </p:nvPicPr>
        <p:blipFill rotWithShape="1">
          <a:blip r:embed="rId3">
            <a:alphaModFix/>
          </a:blip>
          <a:srcRect b="0" l="0" r="0" t="0"/>
          <a:stretch/>
        </p:blipFill>
        <p:spPr>
          <a:xfrm>
            <a:off x="2355493" y="838200"/>
            <a:ext cx="681748" cy="695980"/>
          </a:xfrm>
          <a:prstGeom prst="rect">
            <a:avLst/>
          </a:prstGeom>
          <a:noFill/>
          <a:ln>
            <a:noFill/>
          </a:ln>
        </p:spPr>
      </p:pic>
      <p:pic>
        <p:nvPicPr>
          <p:cNvPr descr="C:\Program Files\Microsoft Office\MEDIA\CAGCAT10\j0292020.wmf" id="340" name="Google Shape;340;p24"/>
          <p:cNvPicPr preferRelativeResize="0"/>
          <p:nvPr/>
        </p:nvPicPr>
        <p:blipFill rotWithShape="1">
          <a:blip r:embed="rId4">
            <a:alphaModFix/>
          </a:blip>
          <a:srcRect b="0" l="0" r="0" t="0"/>
          <a:stretch/>
        </p:blipFill>
        <p:spPr>
          <a:xfrm>
            <a:off x="5072565" y="658381"/>
            <a:ext cx="928094" cy="8808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type="title"/>
          </p:nvPr>
        </p:nvSpPr>
        <p:spPr>
          <a:xfrm>
            <a:off x="-457200" y="-5316"/>
            <a:ext cx="102108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en-US" sz="4000"/>
              <a:t>Example of Analysis: Predictive Modeling</a:t>
            </a:r>
            <a:endParaRPr/>
          </a:p>
        </p:txBody>
      </p:sp>
      <p:graphicFrame>
        <p:nvGraphicFramePr>
          <p:cNvPr id="346" name="Google Shape;346;p25"/>
          <p:cNvGraphicFramePr/>
          <p:nvPr/>
        </p:nvGraphicFramePr>
        <p:xfrm>
          <a:off x="2209800" y="2006600"/>
          <a:ext cx="3000000" cy="3000000"/>
        </p:xfrm>
        <a:graphic>
          <a:graphicData uri="http://schemas.openxmlformats.org/drawingml/2006/table">
            <a:tbl>
              <a:tblPr bandRow="1" firstRow="1">
                <a:noFill/>
                <a:tableStyleId>{46FDF74E-B80C-4293-AC8B-DBBCC56CDE08}</a:tableStyleId>
              </a:tblPr>
              <a:tblGrid>
                <a:gridCol w="1219200"/>
                <a:gridCol w="1219200"/>
                <a:gridCol w="1219200"/>
                <a:gridCol w="1219200"/>
                <a:gridCol w="1219200"/>
              </a:tblGrid>
              <a:tr h="6350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Movie</a:t>
                      </a:r>
                      <a:r>
                        <a:rPr lang="en-US" sz="1800"/>
                        <a:t> 1</a:t>
                      </a:r>
                      <a:endParaRPr sz="1800"/>
                    </a:p>
                  </a:txBody>
                  <a:tcPr marT="45725" marB="45725" marR="91450" marL="91450"/>
                </a:tc>
                <a:tc>
                  <a:txBody>
                    <a:bodyPr/>
                    <a:lstStyle/>
                    <a:p>
                      <a:pPr indent="0" lvl="0" marL="0" marR="0" rtl="0" algn="l">
                        <a:spcBef>
                          <a:spcPts val="0"/>
                        </a:spcBef>
                        <a:spcAft>
                          <a:spcPts val="0"/>
                        </a:spcAft>
                        <a:buNone/>
                      </a:pPr>
                      <a:r>
                        <a:rPr lang="en-US" sz="1800"/>
                        <a:t>Movie</a:t>
                      </a:r>
                      <a:r>
                        <a:rPr lang="en-US" sz="1800"/>
                        <a:t> 2</a:t>
                      </a:r>
                      <a:endParaRPr sz="1800"/>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Movie</a:t>
                      </a:r>
                      <a:r>
                        <a:rPr lang="en-US" sz="1800"/>
                        <a:t> m</a:t>
                      </a:r>
                      <a:endParaRPr sz="1800"/>
                    </a:p>
                  </a:txBody>
                  <a:tcPr marT="45725" marB="45725" marR="91450" marL="91450"/>
                </a:tc>
              </a:tr>
              <a:tr h="635000">
                <a:tc>
                  <a:txBody>
                    <a:bodyPr/>
                    <a:lstStyle/>
                    <a:p>
                      <a:pPr indent="0" lvl="0" marL="0" marR="0" rtl="0" algn="l">
                        <a:spcBef>
                          <a:spcPts val="0"/>
                        </a:spcBef>
                        <a:spcAft>
                          <a:spcPts val="0"/>
                        </a:spcAft>
                        <a:buNone/>
                      </a:pPr>
                      <a:r>
                        <a:rPr lang="en-US" sz="1800"/>
                        <a:t>User1</a:t>
                      </a:r>
                      <a:endParaRPr/>
                    </a:p>
                  </a:txBody>
                  <a:tcPr marT="45725" marB="45725" marR="91450" marL="91450"/>
                </a:tc>
                <a:tc>
                  <a:txBody>
                    <a:bodyPr/>
                    <a:lstStyle/>
                    <a:p>
                      <a:pPr indent="0" lvl="0" marL="0" marR="0" rtl="0" algn="l">
                        <a:spcBef>
                          <a:spcPts val="0"/>
                        </a:spcBef>
                        <a:spcAft>
                          <a:spcPts val="0"/>
                        </a:spcAft>
                        <a:buNone/>
                      </a:pPr>
                      <a:r>
                        <a:rPr lang="en-US" sz="1800"/>
                        <a:t>3.5</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5</a:t>
                      </a:r>
                      <a:endParaRPr/>
                    </a:p>
                  </a:txBody>
                  <a:tcPr marT="45725" marB="45725" marR="91450" marL="91450"/>
                </a:tc>
              </a:tr>
              <a:tr h="635000">
                <a:tc>
                  <a:txBody>
                    <a:bodyPr/>
                    <a:lstStyle/>
                    <a:p>
                      <a:pPr indent="0" lvl="0" marL="0" marR="0" rtl="0" algn="l">
                        <a:spcBef>
                          <a:spcPts val="0"/>
                        </a:spcBef>
                        <a:spcAft>
                          <a:spcPts val="0"/>
                        </a:spcAft>
                        <a:buNone/>
                      </a:pPr>
                      <a:r>
                        <a:rPr lang="en-US" sz="1800"/>
                        <a:t>User2</a:t>
                      </a:r>
                      <a:endParaRPr/>
                    </a:p>
                  </a:txBody>
                  <a:tcPr marT="45725" marB="45725" marR="91450" marL="91450"/>
                </a:tc>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35000">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635000">
                <a:tc>
                  <a:txBody>
                    <a:bodyPr/>
                    <a:lstStyle/>
                    <a:p>
                      <a:pPr indent="0" lvl="0" marL="0" marR="0" rtl="0" algn="l">
                        <a:spcBef>
                          <a:spcPts val="0"/>
                        </a:spcBef>
                        <a:spcAft>
                          <a:spcPts val="0"/>
                        </a:spcAft>
                        <a:buNone/>
                      </a:pPr>
                      <a:r>
                        <a:rPr lang="en-US" sz="1800"/>
                        <a:t>User n</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r>
            </a:tbl>
          </a:graphicData>
        </a:graphic>
      </p:graphicFrame>
      <p:grpSp>
        <p:nvGrpSpPr>
          <p:cNvPr id="347" name="Google Shape;347;p25"/>
          <p:cNvGrpSpPr/>
          <p:nvPr/>
        </p:nvGrpSpPr>
        <p:grpSpPr>
          <a:xfrm>
            <a:off x="381000" y="1092200"/>
            <a:ext cx="7238929" cy="3327400"/>
            <a:chOff x="381000" y="1701800"/>
            <a:chExt cx="7238929" cy="3327400"/>
          </a:xfrm>
        </p:grpSpPr>
        <p:cxnSp>
          <p:nvCxnSpPr>
            <p:cNvPr id="348" name="Google Shape;348;p25"/>
            <p:cNvCxnSpPr/>
            <p:nvPr/>
          </p:nvCxnSpPr>
          <p:spPr>
            <a:xfrm flipH="1">
              <a:off x="3962400" y="2082800"/>
              <a:ext cx="228600" cy="457200"/>
            </a:xfrm>
            <a:prstGeom prst="straightConnector1">
              <a:avLst/>
            </a:prstGeom>
            <a:noFill/>
            <a:ln cap="flat" cmpd="sng" w="9525">
              <a:solidFill>
                <a:srgbClr val="4A7DBA"/>
              </a:solidFill>
              <a:prstDash val="solid"/>
              <a:round/>
              <a:headEnd len="sm" w="sm" type="none"/>
              <a:tailEnd len="med" w="med" type="stealth"/>
            </a:ln>
          </p:spPr>
        </p:cxnSp>
        <p:cxnSp>
          <p:nvCxnSpPr>
            <p:cNvPr id="349" name="Google Shape;349;p25"/>
            <p:cNvCxnSpPr/>
            <p:nvPr/>
          </p:nvCxnSpPr>
          <p:spPr>
            <a:xfrm>
              <a:off x="4191000" y="2082800"/>
              <a:ext cx="914400" cy="457200"/>
            </a:xfrm>
            <a:prstGeom prst="straightConnector1">
              <a:avLst/>
            </a:prstGeom>
            <a:noFill/>
            <a:ln cap="flat" cmpd="sng" w="9525">
              <a:solidFill>
                <a:srgbClr val="4A7DBA"/>
              </a:solidFill>
              <a:prstDash val="solid"/>
              <a:round/>
              <a:headEnd len="sm" w="sm" type="none"/>
              <a:tailEnd len="med" w="med" type="stealth"/>
            </a:ln>
          </p:spPr>
        </p:cxnSp>
        <p:sp>
          <p:nvSpPr>
            <p:cNvPr id="350" name="Google Shape;350;p25"/>
            <p:cNvSpPr txBox="1"/>
            <p:nvPr/>
          </p:nvSpPr>
          <p:spPr>
            <a:xfrm>
              <a:off x="3705826" y="1740049"/>
              <a:ext cx="11395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Group M1</a:t>
              </a:r>
              <a:endParaRPr/>
            </a:p>
          </p:txBody>
        </p:sp>
        <p:sp>
          <p:nvSpPr>
            <p:cNvPr id="351" name="Google Shape;351;p25"/>
            <p:cNvSpPr txBox="1"/>
            <p:nvPr/>
          </p:nvSpPr>
          <p:spPr>
            <a:xfrm>
              <a:off x="5947057" y="1701800"/>
              <a:ext cx="11395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Group M2</a:t>
              </a:r>
              <a:endParaRPr/>
            </a:p>
          </p:txBody>
        </p:sp>
        <p:cxnSp>
          <p:nvCxnSpPr>
            <p:cNvPr id="352" name="Google Shape;352;p25"/>
            <p:cNvCxnSpPr>
              <a:stCxn id="351" idx="2"/>
            </p:cNvCxnSpPr>
            <p:nvPr/>
          </p:nvCxnSpPr>
          <p:spPr>
            <a:xfrm>
              <a:off x="6516829" y="2071132"/>
              <a:ext cx="1103100" cy="495300"/>
            </a:xfrm>
            <a:prstGeom prst="straightConnector1">
              <a:avLst/>
            </a:prstGeom>
            <a:noFill/>
            <a:ln cap="flat" cmpd="sng" w="9525">
              <a:solidFill>
                <a:srgbClr val="4A7DBA"/>
              </a:solidFill>
              <a:prstDash val="solid"/>
              <a:round/>
              <a:headEnd len="sm" w="sm" type="none"/>
              <a:tailEnd len="med" w="med" type="stealth"/>
            </a:ln>
          </p:spPr>
        </p:cxnSp>
        <p:cxnSp>
          <p:nvCxnSpPr>
            <p:cNvPr id="353" name="Google Shape;353;p25"/>
            <p:cNvCxnSpPr/>
            <p:nvPr/>
          </p:nvCxnSpPr>
          <p:spPr>
            <a:xfrm flipH="1">
              <a:off x="6096000" y="2109381"/>
              <a:ext cx="228600" cy="457200"/>
            </a:xfrm>
            <a:prstGeom prst="straightConnector1">
              <a:avLst/>
            </a:prstGeom>
            <a:noFill/>
            <a:ln cap="flat" cmpd="sng" w="9525">
              <a:solidFill>
                <a:srgbClr val="4A7DBA"/>
              </a:solidFill>
              <a:prstDash val="solid"/>
              <a:round/>
              <a:headEnd len="sm" w="sm" type="none"/>
              <a:tailEnd len="med" w="med" type="stealth"/>
            </a:ln>
          </p:spPr>
        </p:cxnSp>
        <p:cxnSp>
          <p:nvCxnSpPr>
            <p:cNvPr id="354" name="Google Shape;354;p25"/>
            <p:cNvCxnSpPr/>
            <p:nvPr/>
          </p:nvCxnSpPr>
          <p:spPr>
            <a:xfrm flipH="1" rot="10800000">
              <a:off x="1295400" y="3352800"/>
              <a:ext cx="990600" cy="304800"/>
            </a:xfrm>
            <a:prstGeom prst="straightConnector1">
              <a:avLst/>
            </a:prstGeom>
            <a:noFill/>
            <a:ln cap="flat" cmpd="sng" w="9525">
              <a:solidFill>
                <a:srgbClr val="4A7DBA"/>
              </a:solidFill>
              <a:prstDash val="solid"/>
              <a:round/>
              <a:headEnd len="sm" w="sm" type="none"/>
              <a:tailEnd len="med" w="med" type="stealth"/>
            </a:ln>
          </p:spPr>
        </p:cxnSp>
        <p:cxnSp>
          <p:nvCxnSpPr>
            <p:cNvPr id="355" name="Google Shape;355;p25"/>
            <p:cNvCxnSpPr/>
            <p:nvPr/>
          </p:nvCxnSpPr>
          <p:spPr>
            <a:xfrm>
              <a:off x="1295400" y="3657600"/>
              <a:ext cx="838200" cy="1143000"/>
            </a:xfrm>
            <a:prstGeom prst="straightConnector1">
              <a:avLst/>
            </a:prstGeom>
            <a:noFill/>
            <a:ln cap="flat" cmpd="sng" w="9525">
              <a:solidFill>
                <a:srgbClr val="4A7DBA"/>
              </a:solidFill>
              <a:prstDash val="solid"/>
              <a:round/>
              <a:headEnd len="sm" w="sm" type="none"/>
              <a:tailEnd len="med" w="med" type="stealth"/>
            </a:ln>
          </p:spPr>
        </p:cxnSp>
        <p:sp>
          <p:nvSpPr>
            <p:cNvPr id="356" name="Google Shape;356;p25"/>
            <p:cNvSpPr txBox="1"/>
            <p:nvPr/>
          </p:nvSpPr>
          <p:spPr>
            <a:xfrm>
              <a:off x="381000" y="3135868"/>
              <a:ext cx="11427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Group  U1</a:t>
              </a:r>
              <a:endParaRPr/>
            </a:p>
          </p:txBody>
        </p:sp>
        <p:sp>
          <p:nvSpPr>
            <p:cNvPr id="357" name="Google Shape;357;p25"/>
            <p:cNvSpPr txBox="1"/>
            <p:nvPr/>
          </p:nvSpPr>
          <p:spPr>
            <a:xfrm>
              <a:off x="381000" y="4659868"/>
              <a:ext cx="11427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Group  U2</a:t>
              </a:r>
              <a:endParaRPr/>
            </a:p>
          </p:txBody>
        </p:sp>
        <p:cxnSp>
          <p:nvCxnSpPr>
            <p:cNvPr id="358" name="Google Shape;358;p25"/>
            <p:cNvCxnSpPr/>
            <p:nvPr/>
          </p:nvCxnSpPr>
          <p:spPr>
            <a:xfrm>
              <a:off x="1370714" y="5029200"/>
              <a:ext cx="762886" cy="0"/>
            </a:xfrm>
            <a:prstGeom prst="straightConnector1">
              <a:avLst/>
            </a:prstGeom>
            <a:noFill/>
            <a:ln cap="flat" cmpd="sng" w="9525">
              <a:solidFill>
                <a:srgbClr val="4A7DBA"/>
              </a:solidFill>
              <a:prstDash val="solid"/>
              <a:round/>
              <a:headEnd len="sm" w="sm" type="none"/>
              <a:tailEnd len="med" w="med" type="stealth"/>
            </a:ln>
          </p:spPr>
        </p:cxnSp>
        <p:cxnSp>
          <p:nvCxnSpPr>
            <p:cNvPr id="359" name="Google Shape;359;p25"/>
            <p:cNvCxnSpPr/>
            <p:nvPr/>
          </p:nvCxnSpPr>
          <p:spPr>
            <a:xfrm flipH="1" rot="10800000">
              <a:off x="1370714" y="3657600"/>
              <a:ext cx="915286" cy="1002268"/>
            </a:xfrm>
            <a:prstGeom prst="straightConnector1">
              <a:avLst/>
            </a:prstGeom>
            <a:noFill/>
            <a:ln cap="flat" cmpd="sng" w="9525">
              <a:solidFill>
                <a:srgbClr val="4A7DBA"/>
              </a:solidFill>
              <a:prstDash val="solid"/>
              <a:round/>
              <a:headEnd len="sm" w="sm" type="none"/>
              <a:tailEnd len="med" w="med" type="stealth"/>
            </a:ln>
          </p:spPr>
        </p:cxnSp>
      </p:grpSp>
      <p:sp>
        <p:nvSpPr>
          <p:cNvPr id="360" name="Google Shape;360;p25"/>
          <p:cNvSpPr txBox="1"/>
          <p:nvPr/>
        </p:nvSpPr>
        <p:spPr>
          <a:xfrm>
            <a:off x="7315200" y="3195191"/>
            <a:ext cx="676788" cy="707886"/>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a:t>
            </a:r>
            <a:endParaRPr/>
          </a:p>
        </p:txBody>
      </p:sp>
      <p:sp>
        <p:nvSpPr>
          <p:cNvPr id="361" name="Google Shape;361;p25"/>
          <p:cNvSpPr txBox="1"/>
          <p:nvPr/>
        </p:nvSpPr>
        <p:spPr>
          <a:xfrm>
            <a:off x="444795" y="5358809"/>
            <a:ext cx="641130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Does user2 like movie m?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What rating is user2 likely going to give movie m? </a:t>
            </a:r>
            <a:endParaRPr/>
          </a:p>
        </p:txBody>
      </p:sp>
      <p:sp>
        <p:nvSpPr>
          <p:cNvPr id="362" name="Google Shape;362;p25"/>
          <p:cNvSpPr txBox="1"/>
          <p:nvPr/>
        </p:nvSpPr>
        <p:spPr>
          <a:xfrm>
            <a:off x="4741184" y="5358809"/>
            <a:ext cx="2943306" cy="46166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(Binary) Classification</a:t>
            </a:r>
            <a:endParaRPr/>
          </a:p>
        </p:txBody>
      </p:sp>
      <p:sp>
        <p:nvSpPr>
          <p:cNvPr id="363" name="Google Shape;363;p25"/>
          <p:cNvSpPr txBox="1"/>
          <p:nvPr/>
        </p:nvSpPr>
        <p:spPr>
          <a:xfrm>
            <a:off x="7207927" y="5825790"/>
            <a:ext cx="1568122" cy="46166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Regression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txBox="1"/>
          <p:nvPr>
            <p:ph idx="1" type="body"/>
          </p:nvPr>
        </p:nvSpPr>
        <p:spPr>
          <a:xfrm>
            <a:off x="886457" y="2174566"/>
            <a:ext cx="7345363" cy="3931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200"/>
              <a:buNone/>
            </a:pPr>
            <a:r>
              <a:t/>
            </a:r>
            <a:endParaRPr/>
          </a:p>
          <a:p>
            <a:pPr indent="0" lvl="0" marL="0" rtl="0" algn="ctr">
              <a:spcBef>
                <a:spcPts val="640"/>
              </a:spcBef>
              <a:spcAft>
                <a:spcPts val="0"/>
              </a:spcAft>
              <a:buClr>
                <a:schemeClr val="dk1"/>
              </a:buClr>
              <a:buSzPts val="3200"/>
              <a:buNone/>
            </a:pPr>
            <a:r>
              <a:rPr b="1" lang="en-US" sz="3200"/>
              <a:t>What Technology Do We Have</a:t>
            </a:r>
            <a:endParaRPr/>
          </a:p>
          <a:p>
            <a:pPr indent="0" lvl="0" marL="0" rtl="0" algn="ctr">
              <a:spcBef>
                <a:spcPts val="640"/>
              </a:spcBef>
              <a:spcAft>
                <a:spcPts val="0"/>
              </a:spcAft>
              <a:buClr>
                <a:schemeClr val="dk1"/>
              </a:buClr>
              <a:buSzPts val="3200"/>
              <a:buNone/>
            </a:pPr>
            <a:r>
              <a:rPr b="1" lang="en-US" sz="3200"/>
              <a:t>For Big Data ??</a:t>
            </a:r>
            <a:endParaRPr/>
          </a:p>
        </p:txBody>
      </p:sp>
      <p:sp>
        <p:nvSpPr>
          <p:cNvPr id="369" name="Google Shape;36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75" name="Google Shape;375;p27"/>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376" name="Google Shape;37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82" name="Google Shape;382;p28"/>
          <p:cNvPicPr preferRelativeResize="0"/>
          <p:nvPr/>
        </p:nvPicPr>
        <p:blipFill rotWithShape="1">
          <a:blip r:embed="rId3">
            <a:alphaModFix/>
          </a:blip>
          <a:srcRect b="4255" l="0" r="0" t="0"/>
          <a:stretch/>
        </p:blipFill>
        <p:spPr>
          <a:xfrm>
            <a:off x="0" y="0"/>
            <a:ext cx="9144000" cy="3429000"/>
          </a:xfrm>
          <a:prstGeom prst="rect">
            <a:avLst/>
          </a:prstGeom>
          <a:noFill/>
          <a:ln>
            <a:noFill/>
          </a:ln>
        </p:spPr>
      </p:pic>
      <p:pic>
        <p:nvPicPr>
          <p:cNvPr id="383" name="Google Shape;383;p28"/>
          <p:cNvPicPr preferRelativeResize="0"/>
          <p:nvPr>
            <p:ph idx="1" type="body"/>
          </p:nvPr>
        </p:nvPicPr>
        <p:blipFill rotWithShape="1">
          <a:blip r:embed="rId4">
            <a:alphaModFix/>
          </a:blip>
          <a:srcRect b="6383" l="0" r="0" t="4255"/>
          <a:stretch/>
        </p:blipFill>
        <p:spPr>
          <a:xfrm>
            <a:off x="0" y="3581400"/>
            <a:ext cx="91440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Focus</a:t>
            </a:r>
            <a:endParaRPr/>
          </a:p>
        </p:txBody>
      </p:sp>
      <p:sp>
        <p:nvSpPr>
          <p:cNvPr id="389" name="Google Shape;389;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Big data Technologies</a:t>
            </a:r>
            <a:endParaRPr/>
          </a:p>
          <a:p>
            <a:pPr indent="-342900" lvl="0" marL="342900" rtl="0" algn="l">
              <a:spcBef>
                <a:spcPts val="640"/>
              </a:spcBef>
              <a:spcAft>
                <a:spcPts val="0"/>
              </a:spcAft>
              <a:buClr>
                <a:schemeClr val="dk1"/>
              </a:buClr>
              <a:buSzPts val="3200"/>
              <a:buChar char="•"/>
            </a:pPr>
            <a:r>
              <a:rPr lang="en-US"/>
              <a:t>Streaming Big Data Analytics</a:t>
            </a:r>
            <a:endParaRPr/>
          </a:p>
          <a:p>
            <a:pPr indent="-342900" lvl="0" marL="342900" rtl="0" algn="l">
              <a:spcBef>
                <a:spcPts val="640"/>
              </a:spcBef>
              <a:spcAft>
                <a:spcPts val="0"/>
              </a:spcAft>
              <a:buClr>
                <a:schemeClr val="dk1"/>
              </a:buClr>
              <a:buSzPts val="3200"/>
              <a:buChar char="•"/>
            </a:pPr>
            <a:r>
              <a:rPr lang="en-US"/>
              <a:t>Big Data Visualization</a:t>
            </a:r>
            <a:endParaRPr/>
          </a:p>
          <a:p>
            <a:pPr indent="-342900" lvl="0" marL="342900" rtl="0" algn="l">
              <a:spcBef>
                <a:spcPts val="640"/>
              </a:spcBef>
              <a:spcAft>
                <a:spcPts val="0"/>
              </a:spcAft>
              <a:buClr>
                <a:schemeClr val="dk1"/>
              </a:buClr>
              <a:buSzPts val="3200"/>
              <a:buChar char="•"/>
            </a:pPr>
            <a:r>
              <a:rPr lang="en-US"/>
              <a:t>Big Data  and Solutions</a:t>
            </a:r>
            <a:endParaRPr/>
          </a:p>
          <a:p>
            <a:pPr indent="-342900" lvl="0" marL="342900" rtl="0" algn="l">
              <a:spcBef>
                <a:spcPts val="640"/>
              </a:spcBef>
              <a:spcAft>
                <a:spcPts val="0"/>
              </a:spcAft>
              <a:buClr>
                <a:schemeClr val="dk1"/>
              </a:buClr>
              <a:buSzPts val="3200"/>
              <a:buChar char="•"/>
            </a:pPr>
            <a:r>
              <a:rPr lang="en-US"/>
              <a:t>Focusing on building a full-spectrum understanding of the latest Big Data Analytics technologies and using them to build real industry real-world solutions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Introduction to Big Data</a:t>
            </a:r>
            <a:endParaRPr/>
          </a:p>
        </p:txBody>
      </p:sp>
      <p:sp>
        <p:nvSpPr>
          <p:cNvPr id="105" name="Google Shape;105;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200"/>
              <a:buNone/>
            </a:pPr>
            <a:r>
              <a:t/>
            </a:r>
            <a:endParaRPr/>
          </a:p>
          <a:p>
            <a:pPr indent="0" lvl="0" marL="0" rtl="0" algn="ctr">
              <a:spcBef>
                <a:spcPts val="640"/>
              </a:spcBef>
              <a:spcAft>
                <a:spcPts val="0"/>
              </a:spcAft>
              <a:buClr>
                <a:srgbClr val="0000FF"/>
              </a:buClr>
              <a:buSzPts val="3200"/>
              <a:buNone/>
            </a:pPr>
            <a:r>
              <a:rPr b="1" i="1" lang="en-US" sz="3200">
                <a:solidFill>
                  <a:srgbClr val="0000FF"/>
                </a:solidFill>
              </a:rPr>
              <a:t>What is Big Data?</a:t>
            </a:r>
            <a:endParaRPr/>
          </a:p>
          <a:p>
            <a:pPr indent="0" lvl="0" marL="0" rtl="0" algn="ctr">
              <a:spcBef>
                <a:spcPts val="640"/>
              </a:spcBef>
              <a:spcAft>
                <a:spcPts val="0"/>
              </a:spcAft>
              <a:buClr>
                <a:srgbClr val="0000FF"/>
              </a:buClr>
              <a:buSzPts val="3200"/>
              <a:buNone/>
            </a:pPr>
            <a:r>
              <a:rPr b="1" i="1" lang="en-US" sz="3200">
                <a:solidFill>
                  <a:srgbClr val="0000FF"/>
                </a:solidFill>
              </a:rPr>
              <a:t>What makes data, “Big” Data?</a:t>
            </a:r>
            <a:endParaRPr/>
          </a:p>
        </p:txBody>
      </p:sp>
      <p:sp>
        <p:nvSpPr>
          <p:cNvPr id="106" name="Google Shape;10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“big data”? </a:t>
            </a:r>
            <a:endParaRPr/>
          </a:p>
        </p:txBody>
      </p:sp>
      <p:sp>
        <p:nvSpPr>
          <p:cNvPr id="112" name="Google Shape;112;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None/>
            </a:pPr>
            <a:r>
              <a:rPr lang="en-US"/>
              <a:t>"Big Data are </a:t>
            </a:r>
            <a:r>
              <a:rPr lang="en-US">
                <a:solidFill>
                  <a:srgbClr val="C00000"/>
                </a:solidFill>
              </a:rPr>
              <a:t>high-volume</a:t>
            </a:r>
            <a:r>
              <a:rPr lang="en-US"/>
              <a:t>, </a:t>
            </a:r>
            <a:r>
              <a:rPr lang="en-US">
                <a:solidFill>
                  <a:srgbClr val="C00000"/>
                </a:solidFill>
              </a:rPr>
              <a:t>high-velocity</a:t>
            </a:r>
            <a:r>
              <a:rPr lang="en-US"/>
              <a:t>, and/or </a:t>
            </a:r>
            <a:r>
              <a:rPr lang="en-US">
                <a:solidFill>
                  <a:srgbClr val="C00000"/>
                </a:solidFill>
              </a:rPr>
              <a:t>high-variety</a:t>
            </a:r>
            <a:r>
              <a:rPr lang="en-US"/>
              <a:t> information assets that require new forms of processing to enable enhanced decision making, insight discovery and process optimization”  (Gartner 2012)</a:t>
            </a:r>
            <a:endParaRPr/>
          </a:p>
          <a:p>
            <a:pPr indent="-3429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Why is “big data” a “big deal”?</a:t>
            </a:r>
            <a:endParaRPr/>
          </a:p>
        </p:txBody>
      </p:sp>
      <p:sp>
        <p:nvSpPr>
          <p:cNvPr id="119" name="Google Shape;119;p5"/>
          <p:cNvSpPr txBox="1"/>
          <p:nvPr>
            <p:ph idx="1" type="body"/>
          </p:nvPr>
        </p:nvSpPr>
        <p:spPr>
          <a:xfrm>
            <a:off x="228600" y="1143000"/>
            <a:ext cx="8763000" cy="5410200"/>
          </a:xfrm>
          <a:prstGeom prst="rect">
            <a:avLst/>
          </a:prstGeom>
          <a:noFill/>
          <a:ln>
            <a:noFill/>
          </a:ln>
        </p:spPr>
        <p:txBody>
          <a:bodyPr anchorCtr="0" anchor="t" bIns="45700" lIns="91425" spcFirstLastPara="1" rIns="91425" wrap="square" tIns="45700">
            <a:normAutofit/>
          </a:bodyPr>
          <a:lstStyle/>
          <a:p>
            <a:pPr indent="-107950" lvl="1" marL="742950" rtl="0" algn="l">
              <a:spcBef>
                <a:spcPts val="0"/>
              </a:spcBef>
              <a:spcAft>
                <a:spcPts val="0"/>
              </a:spcAft>
              <a:buClr>
                <a:schemeClr val="dk1"/>
              </a:buClr>
              <a:buSzPts val="2800"/>
              <a:buNone/>
            </a:pPr>
            <a:r>
              <a:t/>
            </a:r>
            <a:endParaRPr>
              <a:latin typeface="Arial"/>
              <a:ea typeface="Arial"/>
              <a:cs typeface="Arial"/>
              <a:sym typeface="Arial"/>
            </a:endParaRPr>
          </a:p>
          <a:p>
            <a:pPr indent="-285750" lvl="1" marL="742950" rtl="0" algn="l">
              <a:spcBef>
                <a:spcPts val="560"/>
              </a:spcBef>
              <a:spcAft>
                <a:spcPts val="0"/>
              </a:spcAft>
              <a:buClr>
                <a:schemeClr val="dk1"/>
              </a:buClr>
              <a:buSzPts val="2800"/>
              <a:buChar char="–"/>
            </a:pPr>
            <a:r>
              <a:rPr lang="en-US">
                <a:latin typeface="Arial"/>
                <a:ea typeface="Arial"/>
                <a:cs typeface="Arial"/>
                <a:sym typeface="Arial"/>
              </a:rPr>
              <a:t>Walmart handles more than 1 million customer transactions every hour, which is imported into databases estimated to contain more than 2.5 petabytes of data</a:t>
            </a:r>
            <a:endParaRPr/>
          </a:p>
          <a:p>
            <a:pPr indent="-285750" lvl="1" marL="742950" rtl="0" algn="l">
              <a:spcBef>
                <a:spcPts val="560"/>
              </a:spcBef>
              <a:spcAft>
                <a:spcPts val="0"/>
              </a:spcAft>
              <a:buClr>
                <a:schemeClr val="dk1"/>
              </a:buClr>
              <a:buSzPts val="2800"/>
              <a:buChar char="–"/>
            </a:pPr>
            <a:r>
              <a:rPr lang="en-US">
                <a:latin typeface="Arial"/>
                <a:ea typeface="Arial"/>
                <a:cs typeface="Arial"/>
                <a:sym typeface="Arial"/>
              </a:rPr>
              <a:t>Facebook handles 40 billion photos from its user base.</a:t>
            </a:r>
            <a:endParaRPr/>
          </a:p>
          <a:p>
            <a:pPr indent="-285750" lvl="1" marL="742950" rtl="0" algn="l">
              <a:spcBef>
                <a:spcPts val="560"/>
              </a:spcBef>
              <a:spcAft>
                <a:spcPts val="0"/>
              </a:spcAft>
              <a:buClr>
                <a:schemeClr val="dk1"/>
              </a:buClr>
              <a:buSzPts val="2800"/>
              <a:buChar char="–"/>
            </a:pPr>
            <a:r>
              <a:rPr lang="en-US">
                <a:latin typeface="Arial"/>
                <a:ea typeface="Arial"/>
                <a:cs typeface="Arial"/>
                <a:sym typeface="Arial"/>
              </a:rPr>
              <a:t>Falcon Credit Card Fraud Detection System protects 2.1 billion active accounts world-wide</a:t>
            </a:r>
            <a:endParaRPr/>
          </a:p>
          <a:p>
            <a:pPr indent="-285750" lvl="1" marL="742950" rtl="0" algn="l">
              <a:spcBef>
                <a:spcPts val="560"/>
              </a:spcBef>
              <a:spcAft>
                <a:spcPts val="0"/>
              </a:spcAft>
              <a:buClr>
                <a:schemeClr val="dk1"/>
              </a:buClr>
              <a:buSzPts val="2800"/>
              <a:buChar char="–"/>
            </a:pPr>
            <a:r>
              <a:rPr lang="en-US">
                <a:latin typeface="Arial"/>
                <a:ea typeface="Arial"/>
                <a:cs typeface="Arial"/>
                <a:sym typeface="Arial"/>
              </a:rPr>
              <a:t>Biomedical computation like decoding human Genome &amp; personalized medicine</a:t>
            </a:r>
            <a:endParaRPr/>
          </a:p>
          <a:p>
            <a:pPr indent="-3429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Who’s Generating Big Data</a:t>
            </a:r>
            <a:endParaRPr/>
          </a:p>
        </p:txBody>
      </p:sp>
      <p:grpSp>
        <p:nvGrpSpPr>
          <p:cNvPr id="125" name="Google Shape;125;p6"/>
          <p:cNvGrpSpPr/>
          <p:nvPr/>
        </p:nvGrpSpPr>
        <p:grpSpPr>
          <a:xfrm>
            <a:off x="320661" y="1694798"/>
            <a:ext cx="2724724" cy="2202150"/>
            <a:chOff x="320661" y="1694798"/>
            <a:chExt cx="2724724" cy="2202150"/>
          </a:xfrm>
        </p:grpSpPr>
        <p:pic>
          <p:nvPicPr>
            <p:cNvPr descr="Screen shot 2013-01-13 at 5.24.36 PM.png" id="126" name="Google Shape;126;p6"/>
            <p:cNvPicPr preferRelativeResize="0"/>
            <p:nvPr/>
          </p:nvPicPr>
          <p:blipFill rotWithShape="1">
            <a:blip r:embed="rId3">
              <a:alphaModFix/>
            </a:blip>
            <a:srcRect b="0" l="0" r="0" t="0"/>
            <a:stretch/>
          </p:blipFill>
          <p:spPr>
            <a:xfrm>
              <a:off x="929973" y="1694798"/>
              <a:ext cx="1092761" cy="1806907"/>
            </a:xfrm>
            <a:prstGeom prst="rect">
              <a:avLst/>
            </a:prstGeom>
            <a:noFill/>
            <a:ln>
              <a:noFill/>
            </a:ln>
          </p:spPr>
        </p:pic>
        <p:sp>
          <p:nvSpPr>
            <p:cNvPr id="127" name="Google Shape;127;p6"/>
            <p:cNvSpPr txBox="1"/>
            <p:nvPr/>
          </p:nvSpPr>
          <p:spPr>
            <a:xfrm>
              <a:off x="320661" y="3312172"/>
              <a:ext cx="2724724"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u="none" cap="none" strike="noStrike">
                  <a:solidFill>
                    <a:srgbClr val="800000"/>
                  </a:solidFill>
                  <a:latin typeface="Calibri"/>
                  <a:ea typeface="Calibri"/>
                  <a:cs typeface="Calibri"/>
                  <a:sym typeface="Calibri"/>
                </a:rPr>
                <a:t>Social media and networks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(all of us are generating data)</a:t>
              </a:r>
              <a:endParaRPr/>
            </a:p>
          </p:txBody>
        </p:sp>
      </p:grpSp>
      <p:grpSp>
        <p:nvGrpSpPr>
          <p:cNvPr id="128" name="Google Shape;128;p6"/>
          <p:cNvGrpSpPr/>
          <p:nvPr/>
        </p:nvGrpSpPr>
        <p:grpSpPr>
          <a:xfrm>
            <a:off x="3047431" y="1677257"/>
            <a:ext cx="2791218" cy="2266489"/>
            <a:chOff x="3047431" y="1677257"/>
            <a:chExt cx="2791218" cy="2266489"/>
          </a:xfrm>
        </p:grpSpPr>
        <p:pic>
          <p:nvPicPr>
            <p:cNvPr id="129" name="Google Shape;129;p6"/>
            <p:cNvPicPr preferRelativeResize="0"/>
            <p:nvPr/>
          </p:nvPicPr>
          <p:blipFill rotWithShape="1">
            <a:blip r:embed="rId4">
              <a:alphaModFix/>
            </a:blip>
            <a:srcRect b="0" l="0" r="0" t="0"/>
            <a:stretch/>
          </p:blipFill>
          <p:spPr>
            <a:xfrm>
              <a:off x="4641644" y="1868931"/>
              <a:ext cx="994591" cy="671289"/>
            </a:xfrm>
            <a:prstGeom prst="rect">
              <a:avLst/>
            </a:prstGeom>
            <a:noFill/>
            <a:ln>
              <a:noFill/>
            </a:ln>
          </p:spPr>
        </p:pic>
        <p:pic>
          <p:nvPicPr>
            <p:cNvPr id="130" name="Google Shape;130;p6"/>
            <p:cNvPicPr preferRelativeResize="0"/>
            <p:nvPr/>
          </p:nvPicPr>
          <p:blipFill rotWithShape="1">
            <a:blip r:embed="rId5">
              <a:alphaModFix/>
            </a:blip>
            <a:srcRect b="0" l="0" r="0" t="0"/>
            <a:stretch/>
          </p:blipFill>
          <p:spPr>
            <a:xfrm>
              <a:off x="3841011" y="1868931"/>
              <a:ext cx="800633" cy="671289"/>
            </a:xfrm>
            <a:prstGeom prst="rect">
              <a:avLst/>
            </a:prstGeom>
            <a:noFill/>
            <a:ln>
              <a:noFill/>
            </a:ln>
          </p:spPr>
        </p:pic>
        <p:pic>
          <p:nvPicPr>
            <p:cNvPr id="131" name="Google Shape;131;p6"/>
            <p:cNvPicPr preferRelativeResize="0"/>
            <p:nvPr/>
          </p:nvPicPr>
          <p:blipFill rotWithShape="1">
            <a:blip r:embed="rId6">
              <a:alphaModFix/>
            </a:blip>
            <a:srcRect b="0" l="0" r="0" t="0"/>
            <a:stretch/>
          </p:blipFill>
          <p:spPr>
            <a:xfrm>
              <a:off x="4651715" y="2540220"/>
              <a:ext cx="984520" cy="747822"/>
            </a:xfrm>
            <a:prstGeom prst="rect">
              <a:avLst/>
            </a:prstGeom>
            <a:noFill/>
            <a:ln>
              <a:noFill/>
            </a:ln>
          </p:spPr>
        </p:pic>
        <p:pic>
          <p:nvPicPr>
            <p:cNvPr id="132" name="Google Shape;132;p6"/>
            <p:cNvPicPr preferRelativeResize="0"/>
            <p:nvPr/>
          </p:nvPicPr>
          <p:blipFill rotWithShape="1">
            <a:blip r:embed="rId7">
              <a:alphaModFix/>
            </a:blip>
            <a:srcRect b="0" l="0" r="0" t="0"/>
            <a:stretch/>
          </p:blipFill>
          <p:spPr>
            <a:xfrm>
              <a:off x="3047431" y="1677257"/>
              <a:ext cx="691475" cy="968065"/>
            </a:xfrm>
            <a:prstGeom prst="rect">
              <a:avLst/>
            </a:prstGeom>
            <a:noFill/>
            <a:ln>
              <a:noFill/>
            </a:ln>
          </p:spPr>
        </p:pic>
        <p:pic>
          <p:nvPicPr>
            <p:cNvPr id="133" name="Google Shape;133;p6"/>
            <p:cNvPicPr preferRelativeResize="0"/>
            <p:nvPr/>
          </p:nvPicPr>
          <p:blipFill rotWithShape="1">
            <a:blip r:embed="rId8">
              <a:alphaModFix/>
            </a:blip>
            <a:srcRect b="0" l="0" r="0" t="0"/>
            <a:stretch/>
          </p:blipFill>
          <p:spPr>
            <a:xfrm>
              <a:off x="3492577" y="2540220"/>
              <a:ext cx="1149067" cy="747822"/>
            </a:xfrm>
            <a:prstGeom prst="rect">
              <a:avLst/>
            </a:prstGeom>
            <a:noFill/>
            <a:ln>
              <a:noFill/>
            </a:ln>
          </p:spPr>
        </p:pic>
        <p:sp>
          <p:nvSpPr>
            <p:cNvPr id="134" name="Google Shape;134;p6"/>
            <p:cNvSpPr txBox="1"/>
            <p:nvPr/>
          </p:nvSpPr>
          <p:spPr>
            <a:xfrm>
              <a:off x="3289353" y="3358970"/>
              <a:ext cx="254929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Scientific instruments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(collecting all sorts of data) </a:t>
              </a:r>
              <a:endParaRPr/>
            </a:p>
          </p:txBody>
        </p:sp>
      </p:grpSp>
      <p:grpSp>
        <p:nvGrpSpPr>
          <p:cNvPr id="135" name="Google Shape;135;p6"/>
          <p:cNvGrpSpPr/>
          <p:nvPr/>
        </p:nvGrpSpPr>
        <p:grpSpPr>
          <a:xfrm>
            <a:off x="6115278" y="1765168"/>
            <a:ext cx="2957260" cy="1359828"/>
            <a:chOff x="6115278" y="1765168"/>
            <a:chExt cx="2957260" cy="1359828"/>
          </a:xfrm>
        </p:grpSpPr>
        <p:pic>
          <p:nvPicPr>
            <p:cNvPr id="136" name="Google Shape;136;p6"/>
            <p:cNvPicPr preferRelativeResize="0"/>
            <p:nvPr/>
          </p:nvPicPr>
          <p:blipFill rotWithShape="1">
            <a:blip r:embed="rId9">
              <a:alphaModFix/>
            </a:blip>
            <a:srcRect b="0" l="0" r="0" t="0"/>
            <a:stretch/>
          </p:blipFill>
          <p:spPr>
            <a:xfrm>
              <a:off x="7575339" y="1765168"/>
              <a:ext cx="797063" cy="797063"/>
            </a:xfrm>
            <a:prstGeom prst="rect">
              <a:avLst/>
            </a:prstGeom>
            <a:noFill/>
            <a:ln>
              <a:noFill/>
            </a:ln>
          </p:spPr>
        </p:pic>
        <p:pic>
          <p:nvPicPr>
            <p:cNvPr id="137" name="Google Shape;137;p6"/>
            <p:cNvPicPr preferRelativeResize="0"/>
            <p:nvPr/>
          </p:nvPicPr>
          <p:blipFill rotWithShape="1">
            <a:blip r:embed="rId10">
              <a:alphaModFix/>
            </a:blip>
            <a:srcRect b="0" l="0" r="0" t="0"/>
            <a:stretch/>
          </p:blipFill>
          <p:spPr>
            <a:xfrm>
              <a:off x="6697879" y="1766568"/>
              <a:ext cx="877460" cy="795663"/>
            </a:xfrm>
            <a:prstGeom prst="rect">
              <a:avLst/>
            </a:prstGeom>
            <a:noFill/>
            <a:ln>
              <a:noFill/>
            </a:ln>
          </p:spPr>
        </p:pic>
        <p:sp>
          <p:nvSpPr>
            <p:cNvPr id="138" name="Google Shape;138;p6"/>
            <p:cNvSpPr txBox="1"/>
            <p:nvPr/>
          </p:nvSpPr>
          <p:spPr>
            <a:xfrm>
              <a:off x="6115278" y="2540220"/>
              <a:ext cx="295726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Mobile devices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(tracking all objects all the time)</a:t>
              </a:r>
              <a:endParaRPr/>
            </a:p>
          </p:txBody>
        </p:sp>
      </p:grpSp>
      <p:grpSp>
        <p:nvGrpSpPr>
          <p:cNvPr id="139" name="Google Shape;139;p6"/>
          <p:cNvGrpSpPr/>
          <p:nvPr/>
        </p:nvGrpSpPr>
        <p:grpSpPr>
          <a:xfrm>
            <a:off x="5859696" y="3469326"/>
            <a:ext cx="3161506" cy="1228153"/>
            <a:chOff x="5859696" y="3469326"/>
            <a:chExt cx="3161506" cy="1228153"/>
          </a:xfrm>
        </p:grpSpPr>
        <p:pic>
          <p:nvPicPr>
            <p:cNvPr id="140" name="Google Shape;140;p6"/>
            <p:cNvPicPr preferRelativeResize="0"/>
            <p:nvPr/>
          </p:nvPicPr>
          <p:blipFill rotWithShape="1">
            <a:blip r:embed="rId11">
              <a:alphaModFix/>
            </a:blip>
            <a:srcRect b="0" l="0" r="0" t="0"/>
            <a:stretch/>
          </p:blipFill>
          <p:spPr>
            <a:xfrm>
              <a:off x="6369098" y="3501410"/>
              <a:ext cx="984502" cy="640989"/>
            </a:xfrm>
            <a:prstGeom prst="rect">
              <a:avLst/>
            </a:prstGeom>
            <a:noFill/>
            <a:ln>
              <a:noFill/>
            </a:ln>
          </p:spPr>
        </p:pic>
        <p:pic>
          <p:nvPicPr>
            <p:cNvPr id="141" name="Google Shape;141;p6"/>
            <p:cNvPicPr preferRelativeResize="0"/>
            <p:nvPr/>
          </p:nvPicPr>
          <p:blipFill rotWithShape="1">
            <a:blip r:embed="rId12">
              <a:alphaModFix/>
            </a:blip>
            <a:srcRect b="0" l="0" r="0" t="0"/>
            <a:stretch/>
          </p:blipFill>
          <p:spPr>
            <a:xfrm>
              <a:off x="7353600" y="3469326"/>
              <a:ext cx="1143056" cy="643377"/>
            </a:xfrm>
            <a:prstGeom prst="rect">
              <a:avLst/>
            </a:prstGeom>
            <a:noFill/>
            <a:ln>
              <a:noFill/>
            </a:ln>
          </p:spPr>
        </p:pic>
        <p:sp>
          <p:nvSpPr>
            <p:cNvPr id="142" name="Google Shape;142;p6"/>
            <p:cNvSpPr txBox="1"/>
            <p:nvPr/>
          </p:nvSpPr>
          <p:spPr>
            <a:xfrm>
              <a:off x="5859696" y="4112703"/>
              <a:ext cx="316150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800000"/>
                  </a:solidFill>
                  <a:latin typeface="Calibri"/>
                  <a:ea typeface="Calibri"/>
                  <a:cs typeface="Calibri"/>
                  <a:sym typeface="Calibri"/>
                </a:rPr>
                <a:t>Sensor technology and networks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(measuring all kinds of data) </a:t>
              </a:r>
              <a:endParaRPr/>
            </a:p>
          </p:txBody>
        </p:sp>
      </p:grpSp>
      <p:sp>
        <p:nvSpPr>
          <p:cNvPr id="143" name="Google Shape;143;p6"/>
          <p:cNvSpPr txBox="1"/>
          <p:nvPr>
            <p:ph idx="1" type="body"/>
          </p:nvPr>
        </p:nvSpPr>
        <p:spPr>
          <a:xfrm>
            <a:off x="425331" y="4985478"/>
            <a:ext cx="8071325" cy="1329316"/>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lnSpc>
                <a:spcPct val="120000"/>
              </a:lnSpc>
              <a:spcBef>
                <a:spcPts val="0"/>
              </a:spcBef>
              <a:spcAft>
                <a:spcPts val="0"/>
              </a:spcAft>
              <a:buClr>
                <a:schemeClr val="dk1"/>
              </a:buClr>
              <a:buSzPct val="100000"/>
              <a:buChar char="•"/>
            </a:pPr>
            <a:r>
              <a:rPr lang="en-US"/>
              <a:t>The progress and innovation is no longer hindered by the ability to collect data</a:t>
            </a:r>
            <a:endParaRPr/>
          </a:p>
          <a:p>
            <a:pPr indent="-342900" lvl="0" marL="342900" rtl="0" algn="l">
              <a:lnSpc>
                <a:spcPct val="120000"/>
              </a:lnSpc>
              <a:spcBef>
                <a:spcPts val="352"/>
              </a:spcBef>
              <a:spcAft>
                <a:spcPts val="0"/>
              </a:spcAft>
              <a:buClr>
                <a:schemeClr val="dk1"/>
              </a:buClr>
              <a:buSzPct val="100000"/>
              <a:buChar char="•"/>
            </a:pPr>
            <a:r>
              <a:rPr lang="en-US"/>
              <a:t>But, by the ability to manage, analyze, summarize, visualize, and discover knowledge from the collected data in a timely manner and in a scalable fashion</a:t>
            </a:r>
            <a:endParaRPr/>
          </a:p>
        </p:txBody>
      </p:sp>
      <p:sp>
        <p:nvSpPr>
          <p:cNvPr id="144" name="Google Shape;1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500"/>
                                        <p:tgtEl>
                                          <p:spTgt spid="14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0" name="Google Shape;150;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51" name="Google Shape;151;p7"/>
          <p:cNvPicPr preferRelativeResize="0"/>
          <p:nvPr/>
        </p:nvPicPr>
        <p:blipFill rotWithShape="1">
          <a:blip r:embed="rId3">
            <a:alphaModFix/>
          </a:blip>
          <a:srcRect b="0" l="0" r="0" t="0"/>
          <a:stretch/>
        </p:blipFill>
        <p:spPr>
          <a:xfrm>
            <a:off x="228600" y="0"/>
            <a:ext cx="8763000" cy="678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Model Has Changed…</a:t>
            </a:r>
            <a:endParaRPr/>
          </a:p>
        </p:txBody>
      </p:sp>
      <p:sp>
        <p:nvSpPr>
          <p:cNvPr id="157" name="Google Shape;157;p8"/>
          <p:cNvSpPr txBox="1"/>
          <p:nvPr>
            <p:ph idx="1" type="body"/>
          </p:nvPr>
        </p:nvSpPr>
        <p:spPr>
          <a:xfrm>
            <a:off x="567765" y="1801236"/>
            <a:ext cx="8144480" cy="69150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rgbClr val="800000"/>
              </a:buClr>
              <a:buSzPct val="100000"/>
              <a:buChar char="•"/>
            </a:pPr>
            <a:r>
              <a:rPr b="1" lang="en-US">
                <a:solidFill>
                  <a:srgbClr val="800000"/>
                </a:solidFill>
              </a:rPr>
              <a:t>The Model of Generating/Consuming Data has Changed</a:t>
            </a:r>
            <a:endParaRPr/>
          </a:p>
        </p:txBody>
      </p:sp>
      <p:pic>
        <p:nvPicPr>
          <p:cNvPr descr="Screen shot 2013-01-13 at 5.46.48 PM.png" id="158" name="Google Shape;158;p8"/>
          <p:cNvPicPr preferRelativeResize="0"/>
          <p:nvPr/>
        </p:nvPicPr>
        <p:blipFill rotWithShape="1">
          <a:blip r:embed="rId3">
            <a:alphaModFix/>
          </a:blip>
          <a:srcRect b="0" l="0" r="0" t="0"/>
          <a:stretch/>
        </p:blipFill>
        <p:spPr>
          <a:xfrm>
            <a:off x="809052" y="3190160"/>
            <a:ext cx="996168" cy="928795"/>
          </a:xfrm>
          <a:prstGeom prst="rect">
            <a:avLst/>
          </a:prstGeom>
          <a:noFill/>
          <a:ln>
            <a:noFill/>
          </a:ln>
        </p:spPr>
      </p:pic>
      <p:pic>
        <p:nvPicPr>
          <p:cNvPr id="159" name="Google Shape;159;p8"/>
          <p:cNvPicPr preferRelativeResize="0"/>
          <p:nvPr/>
        </p:nvPicPr>
        <p:blipFill rotWithShape="1">
          <a:blip r:embed="rId4">
            <a:alphaModFix/>
          </a:blip>
          <a:srcRect b="0" l="0" r="0" t="0"/>
          <a:stretch/>
        </p:blipFill>
        <p:spPr>
          <a:xfrm>
            <a:off x="1828960" y="3190160"/>
            <a:ext cx="889834" cy="889149"/>
          </a:xfrm>
          <a:prstGeom prst="rect">
            <a:avLst/>
          </a:prstGeom>
          <a:noFill/>
          <a:ln>
            <a:noFill/>
          </a:ln>
        </p:spPr>
      </p:pic>
      <p:sp>
        <p:nvSpPr>
          <p:cNvPr id="160" name="Google Shape;160;p8"/>
          <p:cNvSpPr txBox="1"/>
          <p:nvPr/>
        </p:nvSpPr>
        <p:spPr>
          <a:xfrm>
            <a:off x="413461" y="2729902"/>
            <a:ext cx="781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FF"/>
                </a:solidFill>
                <a:latin typeface="Calibri"/>
                <a:ea typeface="Calibri"/>
                <a:cs typeface="Calibri"/>
                <a:sym typeface="Calibri"/>
              </a:rPr>
              <a:t>Old Model: </a:t>
            </a:r>
            <a:r>
              <a:rPr lang="en-US" sz="1800">
                <a:solidFill>
                  <a:schemeClr val="dk1"/>
                </a:solidFill>
                <a:latin typeface="Calibri"/>
                <a:ea typeface="Calibri"/>
                <a:cs typeface="Calibri"/>
                <a:sym typeface="Calibri"/>
              </a:rPr>
              <a:t>Few companies are generating data, all others are consuming data </a:t>
            </a:r>
            <a:endParaRPr/>
          </a:p>
        </p:txBody>
      </p:sp>
      <p:pic>
        <p:nvPicPr>
          <p:cNvPr id="161" name="Google Shape;161;p8"/>
          <p:cNvPicPr preferRelativeResize="0"/>
          <p:nvPr/>
        </p:nvPicPr>
        <p:blipFill rotWithShape="1">
          <a:blip r:embed="rId5">
            <a:alphaModFix/>
          </a:blip>
          <a:srcRect b="0" l="0" r="0" t="0"/>
          <a:stretch/>
        </p:blipFill>
        <p:spPr>
          <a:xfrm>
            <a:off x="4872831" y="3099234"/>
            <a:ext cx="1251853" cy="929560"/>
          </a:xfrm>
          <a:prstGeom prst="rect">
            <a:avLst/>
          </a:prstGeom>
          <a:noFill/>
          <a:ln>
            <a:noFill/>
          </a:ln>
        </p:spPr>
      </p:pic>
      <p:sp>
        <p:nvSpPr>
          <p:cNvPr id="162" name="Google Shape;162;p8"/>
          <p:cNvSpPr/>
          <p:nvPr/>
        </p:nvSpPr>
        <p:spPr>
          <a:xfrm>
            <a:off x="2884299" y="3383003"/>
            <a:ext cx="1768562" cy="486678"/>
          </a:xfrm>
          <a:prstGeom prst="rightArrow">
            <a:avLst>
              <a:gd fmla="val 50000" name="adj1"/>
              <a:gd fmla="val 50000" name="adj2"/>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3" name="Google Shape;163;p8"/>
          <p:cNvGrpSpPr/>
          <p:nvPr/>
        </p:nvGrpSpPr>
        <p:grpSpPr>
          <a:xfrm>
            <a:off x="413460" y="4565868"/>
            <a:ext cx="7717177" cy="1381096"/>
            <a:chOff x="413460" y="4565868"/>
            <a:chExt cx="7717177" cy="1381096"/>
          </a:xfrm>
        </p:grpSpPr>
        <p:pic>
          <p:nvPicPr>
            <p:cNvPr descr="Screen shot 2013-01-13 at 5.50.25 PM.png" id="164" name="Google Shape;164;p8"/>
            <p:cNvPicPr preferRelativeResize="0"/>
            <p:nvPr/>
          </p:nvPicPr>
          <p:blipFill rotWithShape="1">
            <a:blip r:embed="rId6">
              <a:alphaModFix/>
            </a:blip>
            <a:srcRect b="0" l="0" r="0" t="0"/>
            <a:stretch/>
          </p:blipFill>
          <p:spPr>
            <a:xfrm>
              <a:off x="567765" y="5032760"/>
              <a:ext cx="1317519" cy="914204"/>
            </a:xfrm>
            <a:prstGeom prst="rect">
              <a:avLst/>
            </a:prstGeom>
            <a:noFill/>
            <a:ln>
              <a:noFill/>
            </a:ln>
          </p:spPr>
        </p:pic>
        <p:sp>
          <p:nvSpPr>
            <p:cNvPr id="165" name="Google Shape;165;p8"/>
            <p:cNvSpPr/>
            <p:nvPr/>
          </p:nvSpPr>
          <p:spPr>
            <a:xfrm>
              <a:off x="413460" y="4565868"/>
              <a:ext cx="77171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FF"/>
                  </a:solidFill>
                  <a:latin typeface="Calibri"/>
                  <a:ea typeface="Calibri"/>
                  <a:cs typeface="Calibri"/>
                  <a:sym typeface="Calibri"/>
                </a:rPr>
                <a:t>New Model: </a:t>
              </a:r>
              <a:r>
                <a:rPr lang="en-US" sz="1800">
                  <a:solidFill>
                    <a:schemeClr val="dk1"/>
                  </a:solidFill>
                  <a:latin typeface="Calibri"/>
                  <a:ea typeface="Calibri"/>
                  <a:cs typeface="Calibri"/>
                  <a:sym typeface="Calibri"/>
                </a:rPr>
                <a:t>all of us are generating data, and all of us are consuming data </a:t>
              </a:r>
              <a:endParaRPr/>
            </a:p>
          </p:txBody>
        </p:sp>
        <p:sp>
          <p:nvSpPr>
            <p:cNvPr id="166" name="Google Shape;166;p8"/>
            <p:cNvSpPr/>
            <p:nvPr/>
          </p:nvSpPr>
          <p:spPr>
            <a:xfrm>
              <a:off x="2277048" y="5185359"/>
              <a:ext cx="1768562" cy="486678"/>
            </a:xfrm>
            <a:prstGeom prst="rightArrow">
              <a:avLst>
                <a:gd fmla="val 50000" name="adj1"/>
                <a:gd fmla="val 50000" name="adj2"/>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7" name="Google Shape;167;p8"/>
            <p:cNvPicPr preferRelativeResize="0"/>
            <p:nvPr/>
          </p:nvPicPr>
          <p:blipFill rotWithShape="1">
            <a:blip r:embed="rId5">
              <a:alphaModFix/>
            </a:blip>
            <a:srcRect b="0" l="0" r="0" t="0"/>
            <a:stretch/>
          </p:blipFill>
          <p:spPr>
            <a:xfrm>
              <a:off x="4158754" y="4973409"/>
              <a:ext cx="1251853" cy="929560"/>
            </a:xfrm>
            <a:prstGeom prst="rect">
              <a:avLst/>
            </a:prstGeom>
            <a:noFill/>
            <a:ln>
              <a:noFill/>
            </a:ln>
          </p:spPr>
        </p:pic>
      </p:grpSp>
      <p:sp>
        <p:nvSpPr>
          <p:cNvPr id="168" name="Google Shape;168;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74" name="Google Shape;174;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75" name="Google Shape;175;p9"/>
          <p:cNvPicPr preferRelativeResize="0"/>
          <p:nvPr/>
        </p:nvPicPr>
        <p:blipFill rotWithShape="1">
          <a:blip r:embed="rId3">
            <a:alphaModFix/>
          </a:blip>
          <a:srcRect b="0" l="0" r="0" t="0"/>
          <a:stretch/>
        </p:blipFill>
        <p:spPr>
          <a:xfrm>
            <a:off x="0" y="274638"/>
            <a:ext cx="8686800" cy="65071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2020-07-26T12:52:58Z</dcterms:created>
  <dc:creator>hi</dc:creator>
</cp:coreProperties>
</file>